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1" r:id="rId3"/>
    <p:sldId id="272" r:id="rId4"/>
    <p:sldId id="275" r:id="rId5"/>
    <p:sldId id="267" r:id="rId6"/>
    <p:sldId id="273" r:id="rId7"/>
    <p:sldId id="280" r:id="rId8"/>
    <p:sldId id="285" r:id="rId9"/>
    <p:sldId id="274" r:id="rId10"/>
    <p:sldId id="282" r:id="rId11"/>
    <p:sldId id="288" r:id="rId12"/>
    <p:sldId id="277" r:id="rId13"/>
    <p:sldId id="286" r:id="rId14"/>
    <p:sldId id="287" r:id="rId15"/>
    <p:sldId id="276" r:id="rId16"/>
    <p:sldId id="283" r:id="rId17"/>
    <p:sldId id="284" r:id="rId18"/>
    <p:sldId id="278" r:id="rId19"/>
    <p:sldId id="279" r:id="rId20"/>
    <p:sldId id="281"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A2A"/>
    <a:srgbClr val="FFC107"/>
    <a:srgbClr val="FFE7A3"/>
    <a:srgbClr val="47463F"/>
    <a:srgbClr val="FFFFFF"/>
    <a:srgbClr val="E5DB7F"/>
    <a:srgbClr val="DB9D53"/>
    <a:srgbClr val="74691A"/>
    <a:srgbClr val="9E7500"/>
    <a:srgbClr val="7B7B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2ED5-487B-3FB3-B69D-77A28262450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88A9C4-EB53-9CCE-E155-039786C2F4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2D8D23-802D-70F7-6B0C-14DF729DAC2E}"/>
              </a:ext>
            </a:extLst>
          </p:cNvPr>
          <p:cNvSpPr>
            <a:spLocks noGrp="1"/>
          </p:cNvSpPr>
          <p:nvPr>
            <p:ph type="dt" sz="half" idx="10"/>
          </p:nvPr>
        </p:nvSpPr>
        <p:spPr/>
        <p:txBody>
          <a:bodyPr/>
          <a:lstStyle/>
          <a:p>
            <a:fld id="{FFD1DF55-DEF4-4692-B7C2-77C103B8A0F8}" type="datetimeFigureOut">
              <a:rPr lang="en-US" smtClean="0"/>
              <a:t>4/17/2024</a:t>
            </a:fld>
            <a:endParaRPr lang="en-US"/>
          </a:p>
        </p:txBody>
      </p:sp>
      <p:sp>
        <p:nvSpPr>
          <p:cNvPr id="5" name="Footer Placeholder 4">
            <a:extLst>
              <a:ext uri="{FF2B5EF4-FFF2-40B4-BE49-F238E27FC236}">
                <a16:creationId xmlns:a16="http://schemas.microsoft.com/office/drawing/2014/main" id="{F82FDD24-FDB4-5B99-D6A7-579DBE7309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46FDBE-3839-7D92-30AC-84D276AE220D}"/>
              </a:ext>
            </a:extLst>
          </p:cNvPr>
          <p:cNvSpPr>
            <a:spLocks noGrp="1"/>
          </p:cNvSpPr>
          <p:nvPr>
            <p:ph type="sldNum" sz="quarter" idx="12"/>
          </p:nvPr>
        </p:nvSpPr>
        <p:spPr/>
        <p:txBody>
          <a:bodyPr/>
          <a:lstStyle/>
          <a:p>
            <a:fld id="{A2DD7A9F-A77B-4C50-B741-23CBBD58CCC6}" type="slidenum">
              <a:rPr lang="en-US" smtClean="0"/>
              <a:t>‹#›</a:t>
            </a:fld>
            <a:endParaRPr lang="en-US"/>
          </a:p>
        </p:txBody>
      </p:sp>
    </p:spTree>
    <p:extLst>
      <p:ext uri="{BB962C8B-B14F-4D97-AF65-F5344CB8AC3E}">
        <p14:creationId xmlns:p14="http://schemas.microsoft.com/office/powerpoint/2010/main" val="793116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A77AC-74BF-84B8-599E-43EE402FA92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FDF1F8-B896-77C8-0534-FBB80E85A6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A76980-EC43-555D-E8CE-2D6693BD64A3}"/>
              </a:ext>
            </a:extLst>
          </p:cNvPr>
          <p:cNvSpPr>
            <a:spLocks noGrp="1"/>
          </p:cNvSpPr>
          <p:nvPr>
            <p:ph type="dt" sz="half" idx="10"/>
          </p:nvPr>
        </p:nvSpPr>
        <p:spPr/>
        <p:txBody>
          <a:bodyPr/>
          <a:lstStyle/>
          <a:p>
            <a:fld id="{FFD1DF55-DEF4-4692-B7C2-77C103B8A0F8}" type="datetimeFigureOut">
              <a:rPr lang="en-US" smtClean="0"/>
              <a:t>4/17/2024</a:t>
            </a:fld>
            <a:endParaRPr lang="en-US"/>
          </a:p>
        </p:txBody>
      </p:sp>
      <p:sp>
        <p:nvSpPr>
          <p:cNvPr id="5" name="Footer Placeholder 4">
            <a:extLst>
              <a:ext uri="{FF2B5EF4-FFF2-40B4-BE49-F238E27FC236}">
                <a16:creationId xmlns:a16="http://schemas.microsoft.com/office/drawing/2014/main" id="{972E3BE9-69D8-60CC-4593-7B7B49E30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3273F6-3D32-DC0B-15D6-116D167BBE7C}"/>
              </a:ext>
            </a:extLst>
          </p:cNvPr>
          <p:cNvSpPr>
            <a:spLocks noGrp="1"/>
          </p:cNvSpPr>
          <p:nvPr>
            <p:ph type="sldNum" sz="quarter" idx="12"/>
          </p:nvPr>
        </p:nvSpPr>
        <p:spPr/>
        <p:txBody>
          <a:bodyPr/>
          <a:lstStyle/>
          <a:p>
            <a:fld id="{A2DD7A9F-A77B-4C50-B741-23CBBD58CCC6}" type="slidenum">
              <a:rPr lang="en-US" smtClean="0"/>
              <a:t>‹#›</a:t>
            </a:fld>
            <a:endParaRPr lang="en-US"/>
          </a:p>
        </p:txBody>
      </p:sp>
    </p:spTree>
    <p:extLst>
      <p:ext uri="{BB962C8B-B14F-4D97-AF65-F5344CB8AC3E}">
        <p14:creationId xmlns:p14="http://schemas.microsoft.com/office/powerpoint/2010/main" val="1157825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B1D665-4DED-872D-02E8-C74EBE0F78E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9620DB9-35F7-57FB-10F9-892D4EE9B7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B428D-060C-F3B9-3FEA-292D58378E5E}"/>
              </a:ext>
            </a:extLst>
          </p:cNvPr>
          <p:cNvSpPr>
            <a:spLocks noGrp="1"/>
          </p:cNvSpPr>
          <p:nvPr>
            <p:ph type="dt" sz="half" idx="10"/>
          </p:nvPr>
        </p:nvSpPr>
        <p:spPr/>
        <p:txBody>
          <a:bodyPr/>
          <a:lstStyle/>
          <a:p>
            <a:fld id="{FFD1DF55-DEF4-4692-B7C2-77C103B8A0F8}" type="datetimeFigureOut">
              <a:rPr lang="en-US" smtClean="0"/>
              <a:t>4/17/2024</a:t>
            </a:fld>
            <a:endParaRPr lang="en-US"/>
          </a:p>
        </p:txBody>
      </p:sp>
      <p:sp>
        <p:nvSpPr>
          <p:cNvPr id="5" name="Footer Placeholder 4">
            <a:extLst>
              <a:ext uri="{FF2B5EF4-FFF2-40B4-BE49-F238E27FC236}">
                <a16:creationId xmlns:a16="http://schemas.microsoft.com/office/drawing/2014/main" id="{BA4DCD1B-9603-1393-A42A-33791969FB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41ED72-C544-FE7A-4860-9F5F751048CE}"/>
              </a:ext>
            </a:extLst>
          </p:cNvPr>
          <p:cNvSpPr>
            <a:spLocks noGrp="1"/>
          </p:cNvSpPr>
          <p:nvPr>
            <p:ph type="sldNum" sz="quarter" idx="12"/>
          </p:nvPr>
        </p:nvSpPr>
        <p:spPr/>
        <p:txBody>
          <a:bodyPr/>
          <a:lstStyle/>
          <a:p>
            <a:fld id="{A2DD7A9F-A77B-4C50-B741-23CBBD58CCC6}" type="slidenum">
              <a:rPr lang="en-US" smtClean="0"/>
              <a:t>‹#›</a:t>
            </a:fld>
            <a:endParaRPr lang="en-US"/>
          </a:p>
        </p:txBody>
      </p:sp>
    </p:spTree>
    <p:extLst>
      <p:ext uri="{BB962C8B-B14F-4D97-AF65-F5344CB8AC3E}">
        <p14:creationId xmlns:p14="http://schemas.microsoft.com/office/powerpoint/2010/main" val="820051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3093-EC5D-B168-8B66-CEC89A2A5D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6CD5A8-030D-DFFD-BDA3-9C8B593698C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FB2F8E-8A53-5B0C-4EFC-FA62BD08304C}"/>
              </a:ext>
            </a:extLst>
          </p:cNvPr>
          <p:cNvSpPr>
            <a:spLocks noGrp="1"/>
          </p:cNvSpPr>
          <p:nvPr>
            <p:ph type="dt" sz="half" idx="10"/>
          </p:nvPr>
        </p:nvSpPr>
        <p:spPr/>
        <p:txBody>
          <a:bodyPr/>
          <a:lstStyle/>
          <a:p>
            <a:fld id="{FFD1DF55-DEF4-4692-B7C2-77C103B8A0F8}" type="datetimeFigureOut">
              <a:rPr lang="en-US" smtClean="0"/>
              <a:t>4/17/2024</a:t>
            </a:fld>
            <a:endParaRPr lang="en-US"/>
          </a:p>
        </p:txBody>
      </p:sp>
      <p:sp>
        <p:nvSpPr>
          <p:cNvPr id="5" name="Footer Placeholder 4">
            <a:extLst>
              <a:ext uri="{FF2B5EF4-FFF2-40B4-BE49-F238E27FC236}">
                <a16:creationId xmlns:a16="http://schemas.microsoft.com/office/drawing/2014/main" id="{2B24570E-3202-153E-C9D6-BB9208C99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1577F-5236-7678-1D14-E4B08F979F2D}"/>
              </a:ext>
            </a:extLst>
          </p:cNvPr>
          <p:cNvSpPr>
            <a:spLocks noGrp="1"/>
          </p:cNvSpPr>
          <p:nvPr>
            <p:ph type="sldNum" sz="quarter" idx="12"/>
          </p:nvPr>
        </p:nvSpPr>
        <p:spPr/>
        <p:txBody>
          <a:bodyPr/>
          <a:lstStyle/>
          <a:p>
            <a:fld id="{A2DD7A9F-A77B-4C50-B741-23CBBD58CCC6}" type="slidenum">
              <a:rPr lang="en-US" smtClean="0"/>
              <a:t>‹#›</a:t>
            </a:fld>
            <a:endParaRPr lang="en-US"/>
          </a:p>
        </p:txBody>
      </p:sp>
    </p:spTree>
    <p:extLst>
      <p:ext uri="{BB962C8B-B14F-4D97-AF65-F5344CB8AC3E}">
        <p14:creationId xmlns:p14="http://schemas.microsoft.com/office/powerpoint/2010/main" val="3804545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9852-0419-D999-6E03-C5DBA61047F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B3A1409-398A-38C7-C926-B69BD219B7D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7CA5476-D536-576F-C1BD-740EF1091DE5}"/>
              </a:ext>
            </a:extLst>
          </p:cNvPr>
          <p:cNvSpPr>
            <a:spLocks noGrp="1"/>
          </p:cNvSpPr>
          <p:nvPr>
            <p:ph type="dt" sz="half" idx="10"/>
          </p:nvPr>
        </p:nvSpPr>
        <p:spPr/>
        <p:txBody>
          <a:bodyPr/>
          <a:lstStyle/>
          <a:p>
            <a:fld id="{FFD1DF55-DEF4-4692-B7C2-77C103B8A0F8}" type="datetimeFigureOut">
              <a:rPr lang="en-US" smtClean="0"/>
              <a:t>4/17/2024</a:t>
            </a:fld>
            <a:endParaRPr lang="en-US"/>
          </a:p>
        </p:txBody>
      </p:sp>
      <p:sp>
        <p:nvSpPr>
          <p:cNvPr id="5" name="Footer Placeholder 4">
            <a:extLst>
              <a:ext uri="{FF2B5EF4-FFF2-40B4-BE49-F238E27FC236}">
                <a16:creationId xmlns:a16="http://schemas.microsoft.com/office/drawing/2014/main" id="{0AE2E867-EB27-9A76-EF07-47B990A977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DD461-9E2F-5537-7833-41BBA88D42E6}"/>
              </a:ext>
            </a:extLst>
          </p:cNvPr>
          <p:cNvSpPr>
            <a:spLocks noGrp="1"/>
          </p:cNvSpPr>
          <p:nvPr>
            <p:ph type="sldNum" sz="quarter" idx="12"/>
          </p:nvPr>
        </p:nvSpPr>
        <p:spPr/>
        <p:txBody>
          <a:bodyPr/>
          <a:lstStyle/>
          <a:p>
            <a:fld id="{A2DD7A9F-A77B-4C50-B741-23CBBD58CCC6}" type="slidenum">
              <a:rPr lang="en-US" smtClean="0"/>
              <a:t>‹#›</a:t>
            </a:fld>
            <a:endParaRPr lang="en-US"/>
          </a:p>
        </p:txBody>
      </p:sp>
    </p:spTree>
    <p:extLst>
      <p:ext uri="{BB962C8B-B14F-4D97-AF65-F5344CB8AC3E}">
        <p14:creationId xmlns:p14="http://schemas.microsoft.com/office/powerpoint/2010/main" val="2960818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C766F-6169-ADF6-F8A8-A27C857F59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892A8D-4125-69B2-876A-479B981AC51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BFA843-B1BD-09BC-4585-BAE7CB941E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13CDA6-5DEF-2751-E137-71F33E068D6E}"/>
              </a:ext>
            </a:extLst>
          </p:cNvPr>
          <p:cNvSpPr>
            <a:spLocks noGrp="1"/>
          </p:cNvSpPr>
          <p:nvPr>
            <p:ph type="dt" sz="half" idx="10"/>
          </p:nvPr>
        </p:nvSpPr>
        <p:spPr/>
        <p:txBody>
          <a:bodyPr/>
          <a:lstStyle/>
          <a:p>
            <a:fld id="{FFD1DF55-DEF4-4692-B7C2-77C103B8A0F8}" type="datetimeFigureOut">
              <a:rPr lang="en-US" smtClean="0"/>
              <a:t>4/17/2024</a:t>
            </a:fld>
            <a:endParaRPr lang="en-US"/>
          </a:p>
        </p:txBody>
      </p:sp>
      <p:sp>
        <p:nvSpPr>
          <p:cNvPr id="6" name="Footer Placeholder 5">
            <a:extLst>
              <a:ext uri="{FF2B5EF4-FFF2-40B4-BE49-F238E27FC236}">
                <a16:creationId xmlns:a16="http://schemas.microsoft.com/office/drawing/2014/main" id="{2036A26D-C52D-2A92-89C0-590AFB484F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2D1B4-ABAE-5A67-341E-739935C389A1}"/>
              </a:ext>
            </a:extLst>
          </p:cNvPr>
          <p:cNvSpPr>
            <a:spLocks noGrp="1"/>
          </p:cNvSpPr>
          <p:nvPr>
            <p:ph type="sldNum" sz="quarter" idx="12"/>
          </p:nvPr>
        </p:nvSpPr>
        <p:spPr/>
        <p:txBody>
          <a:bodyPr/>
          <a:lstStyle/>
          <a:p>
            <a:fld id="{A2DD7A9F-A77B-4C50-B741-23CBBD58CCC6}" type="slidenum">
              <a:rPr lang="en-US" smtClean="0"/>
              <a:t>‹#›</a:t>
            </a:fld>
            <a:endParaRPr lang="en-US"/>
          </a:p>
        </p:txBody>
      </p:sp>
    </p:spTree>
    <p:extLst>
      <p:ext uri="{BB962C8B-B14F-4D97-AF65-F5344CB8AC3E}">
        <p14:creationId xmlns:p14="http://schemas.microsoft.com/office/powerpoint/2010/main" val="3794490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E53ED-9612-628E-D060-656908220B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6DCB79F-2B2F-5132-48ED-F5558434B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2B08B2-D524-489C-2E95-4DC5E416BD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AE21F6-DDEF-0C84-9916-2144DA77E1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EB3E72-8516-BCAA-A602-9CACEBF4C0D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A4E12C-BDB9-EF8C-3A75-CB106657B2E8}"/>
              </a:ext>
            </a:extLst>
          </p:cNvPr>
          <p:cNvSpPr>
            <a:spLocks noGrp="1"/>
          </p:cNvSpPr>
          <p:nvPr>
            <p:ph type="dt" sz="half" idx="10"/>
          </p:nvPr>
        </p:nvSpPr>
        <p:spPr/>
        <p:txBody>
          <a:bodyPr/>
          <a:lstStyle/>
          <a:p>
            <a:fld id="{FFD1DF55-DEF4-4692-B7C2-77C103B8A0F8}" type="datetimeFigureOut">
              <a:rPr lang="en-US" smtClean="0"/>
              <a:t>4/17/2024</a:t>
            </a:fld>
            <a:endParaRPr lang="en-US"/>
          </a:p>
        </p:txBody>
      </p:sp>
      <p:sp>
        <p:nvSpPr>
          <p:cNvPr id="8" name="Footer Placeholder 7">
            <a:extLst>
              <a:ext uri="{FF2B5EF4-FFF2-40B4-BE49-F238E27FC236}">
                <a16:creationId xmlns:a16="http://schemas.microsoft.com/office/drawing/2014/main" id="{40377423-9F84-F558-80C2-18C41D13160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7B8F94-5DBE-1D58-26A3-A02FCA857791}"/>
              </a:ext>
            </a:extLst>
          </p:cNvPr>
          <p:cNvSpPr>
            <a:spLocks noGrp="1"/>
          </p:cNvSpPr>
          <p:nvPr>
            <p:ph type="sldNum" sz="quarter" idx="12"/>
          </p:nvPr>
        </p:nvSpPr>
        <p:spPr/>
        <p:txBody>
          <a:bodyPr/>
          <a:lstStyle/>
          <a:p>
            <a:fld id="{A2DD7A9F-A77B-4C50-B741-23CBBD58CCC6}" type="slidenum">
              <a:rPr lang="en-US" smtClean="0"/>
              <a:t>‹#›</a:t>
            </a:fld>
            <a:endParaRPr lang="en-US"/>
          </a:p>
        </p:txBody>
      </p:sp>
    </p:spTree>
    <p:extLst>
      <p:ext uri="{BB962C8B-B14F-4D97-AF65-F5344CB8AC3E}">
        <p14:creationId xmlns:p14="http://schemas.microsoft.com/office/powerpoint/2010/main" val="39676600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507D9-FEC5-651B-0606-47C8DA9613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725BA7-9015-8E93-C730-B5CACD2AED09}"/>
              </a:ext>
            </a:extLst>
          </p:cNvPr>
          <p:cNvSpPr>
            <a:spLocks noGrp="1"/>
          </p:cNvSpPr>
          <p:nvPr>
            <p:ph type="dt" sz="half" idx="10"/>
          </p:nvPr>
        </p:nvSpPr>
        <p:spPr/>
        <p:txBody>
          <a:bodyPr/>
          <a:lstStyle/>
          <a:p>
            <a:fld id="{FFD1DF55-DEF4-4692-B7C2-77C103B8A0F8}" type="datetimeFigureOut">
              <a:rPr lang="en-US" smtClean="0"/>
              <a:t>4/17/2024</a:t>
            </a:fld>
            <a:endParaRPr lang="en-US"/>
          </a:p>
        </p:txBody>
      </p:sp>
      <p:sp>
        <p:nvSpPr>
          <p:cNvPr id="4" name="Footer Placeholder 3">
            <a:extLst>
              <a:ext uri="{FF2B5EF4-FFF2-40B4-BE49-F238E27FC236}">
                <a16:creationId xmlns:a16="http://schemas.microsoft.com/office/drawing/2014/main" id="{DF9DB232-A806-35C0-48A4-2CC1E1B2459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1EE99B-E663-08A8-51DD-B354CB803C2B}"/>
              </a:ext>
            </a:extLst>
          </p:cNvPr>
          <p:cNvSpPr>
            <a:spLocks noGrp="1"/>
          </p:cNvSpPr>
          <p:nvPr>
            <p:ph type="sldNum" sz="quarter" idx="12"/>
          </p:nvPr>
        </p:nvSpPr>
        <p:spPr/>
        <p:txBody>
          <a:bodyPr/>
          <a:lstStyle/>
          <a:p>
            <a:fld id="{A2DD7A9F-A77B-4C50-B741-23CBBD58CCC6}" type="slidenum">
              <a:rPr lang="en-US" smtClean="0"/>
              <a:t>‹#›</a:t>
            </a:fld>
            <a:endParaRPr lang="en-US"/>
          </a:p>
        </p:txBody>
      </p:sp>
    </p:spTree>
    <p:extLst>
      <p:ext uri="{BB962C8B-B14F-4D97-AF65-F5344CB8AC3E}">
        <p14:creationId xmlns:p14="http://schemas.microsoft.com/office/powerpoint/2010/main" val="26724369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2D8D14B-45F5-6935-5056-1FB763B9E567}"/>
              </a:ext>
            </a:extLst>
          </p:cNvPr>
          <p:cNvSpPr>
            <a:spLocks noGrp="1"/>
          </p:cNvSpPr>
          <p:nvPr>
            <p:ph type="dt" sz="half" idx="10"/>
          </p:nvPr>
        </p:nvSpPr>
        <p:spPr/>
        <p:txBody>
          <a:bodyPr/>
          <a:lstStyle/>
          <a:p>
            <a:fld id="{FFD1DF55-DEF4-4692-B7C2-77C103B8A0F8}" type="datetimeFigureOut">
              <a:rPr lang="en-US" smtClean="0"/>
              <a:t>4/17/2024</a:t>
            </a:fld>
            <a:endParaRPr lang="en-US"/>
          </a:p>
        </p:txBody>
      </p:sp>
      <p:sp>
        <p:nvSpPr>
          <p:cNvPr id="3" name="Footer Placeholder 2">
            <a:extLst>
              <a:ext uri="{FF2B5EF4-FFF2-40B4-BE49-F238E27FC236}">
                <a16:creationId xmlns:a16="http://schemas.microsoft.com/office/drawing/2014/main" id="{EB4840E5-813F-7914-F95A-7D23A3F07FD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6A3CBFE-D521-743C-DBBB-2671DE812C35}"/>
              </a:ext>
            </a:extLst>
          </p:cNvPr>
          <p:cNvSpPr>
            <a:spLocks noGrp="1"/>
          </p:cNvSpPr>
          <p:nvPr>
            <p:ph type="sldNum" sz="quarter" idx="12"/>
          </p:nvPr>
        </p:nvSpPr>
        <p:spPr/>
        <p:txBody>
          <a:bodyPr/>
          <a:lstStyle/>
          <a:p>
            <a:fld id="{A2DD7A9F-A77B-4C50-B741-23CBBD58CCC6}" type="slidenum">
              <a:rPr lang="en-US" smtClean="0"/>
              <a:t>‹#›</a:t>
            </a:fld>
            <a:endParaRPr lang="en-US"/>
          </a:p>
        </p:txBody>
      </p:sp>
    </p:spTree>
    <p:extLst>
      <p:ext uri="{BB962C8B-B14F-4D97-AF65-F5344CB8AC3E}">
        <p14:creationId xmlns:p14="http://schemas.microsoft.com/office/powerpoint/2010/main" val="37038125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B644-47AE-DD07-56DA-5644C6D885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2B6CFD7-497B-4E80-E5E6-F04E5B5179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CE8699-F841-184E-B212-BBC4E438DF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BBC443-F8A9-DF13-7109-9055163A7BB5}"/>
              </a:ext>
            </a:extLst>
          </p:cNvPr>
          <p:cNvSpPr>
            <a:spLocks noGrp="1"/>
          </p:cNvSpPr>
          <p:nvPr>
            <p:ph type="dt" sz="half" idx="10"/>
          </p:nvPr>
        </p:nvSpPr>
        <p:spPr/>
        <p:txBody>
          <a:bodyPr/>
          <a:lstStyle/>
          <a:p>
            <a:fld id="{FFD1DF55-DEF4-4692-B7C2-77C103B8A0F8}" type="datetimeFigureOut">
              <a:rPr lang="en-US" smtClean="0"/>
              <a:t>4/17/2024</a:t>
            </a:fld>
            <a:endParaRPr lang="en-US"/>
          </a:p>
        </p:txBody>
      </p:sp>
      <p:sp>
        <p:nvSpPr>
          <p:cNvPr id="6" name="Footer Placeholder 5">
            <a:extLst>
              <a:ext uri="{FF2B5EF4-FFF2-40B4-BE49-F238E27FC236}">
                <a16:creationId xmlns:a16="http://schemas.microsoft.com/office/drawing/2014/main" id="{ADB25B82-A578-2DE5-A568-D43942B5C3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C8F51D-3B74-15F2-8B88-F88092957997}"/>
              </a:ext>
            </a:extLst>
          </p:cNvPr>
          <p:cNvSpPr>
            <a:spLocks noGrp="1"/>
          </p:cNvSpPr>
          <p:nvPr>
            <p:ph type="sldNum" sz="quarter" idx="12"/>
          </p:nvPr>
        </p:nvSpPr>
        <p:spPr/>
        <p:txBody>
          <a:bodyPr/>
          <a:lstStyle/>
          <a:p>
            <a:fld id="{A2DD7A9F-A77B-4C50-B741-23CBBD58CCC6}" type="slidenum">
              <a:rPr lang="en-US" smtClean="0"/>
              <a:t>‹#›</a:t>
            </a:fld>
            <a:endParaRPr lang="en-US"/>
          </a:p>
        </p:txBody>
      </p:sp>
    </p:spTree>
    <p:extLst>
      <p:ext uri="{BB962C8B-B14F-4D97-AF65-F5344CB8AC3E}">
        <p14:creationId xmlns:p14="http://schemas.microsoft.com/office/powerpoint/2010/main" val="490887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DC145B-759C-9CB4-58B4-4C05BC040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AE3227-8B9B-A12B-2A0E-C52658050C8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3682048-846D-456A-33B9-E92C02D337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4E9B0C-88E2-FA2A-6669-754D0298E049}"/>
              </a:ext>
            </a:extLst>
          </p:cNvPr>
          <p:cNvSpPr>
            <a:spLocks noGrp="1"/>
          </p:cNvSpPr>
          <p:nvPr>
            <p:ph type="dt" sz="half" idx="10"/>
          </p:nvPr>
        </p:nvSpPr>
        <p:spPr/>
        <p:txBody>
          <a:bodyPr/>
          <a:lstStyle/>
          <a:p>
            <a:fld id="{FFD1DF55-DEF4-4692-B7C2-77C103B8A0F8}" type="datetimeFigureOut">
              <a:rPr lang="en-US" smtClean="0"/>
              <a:t>4/17/2024</a:t>
            </a:fld>
            <a:endParaRPr lang="en-US"/>
          </a:p>
        </p:txBody>
      </p:sp>
      <p:sp>
        <p:nvSpPr>
          <p:cNvPr id="6" name="Footer Placeholder 5">
            <a:extLst>
              <a:ext uri="{FF2B5EF4-FFF2-40B4-BE49-F238E27FC236}">
                <a16:creationId xmlns:a16="http://schemas.microsoft.com/office/drawing/2014/main" id="{14D72434-1D49-66CF-8E74-D3A02B5BF74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0357D0-2828-1DCB-B93E-4989F5BC1091}"/>
              </a:ext>
            </a:extLst>
          </p:cNvPr>
          <p:cNvSpPr>
            <a:spLocks noGrp="1"/>
          </p:cNvSpPr>
          <p:nvPr>
            <p:ph type="sldNum" sz="quarter" idx="12"/>
          </p:nvPr>
        </p:nvSpPr>
        <p:spPr/>
        <p:txBody>
          <a:bodyPr/>
          <a:lstStyle/>
          <a:p>
            <a:fld id="{A2DD7A9F-A77B-4C50-B741-23CBBD58CCC6}" type="slidenum">
              <a:rPr lang="en-US" smtClean="0"/>
              <a:t>‹#›</a:t>
            </a:fld>
            <a:endParaRPr lang="en-US"/>
          </a:p>
        </p:txBody>
      </p:sp>
    </p:spTree>
    <p:extLst>
      <p:ext uri="{BB962C8B-B14F-4D97-AF65-F5344CB8AC3E}">
        <p14:creationId xmlns:p14="http://schemas.microsoft.com/office/powerpoint/2010/main" val="1847050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DE5EFA-8EB4-3210-D2CF-7D76BEC896F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721AC3-E52D-02D9-152B-92DC6714C4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C870D9-3C01-0984-BA53-D3E4D45CD5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FD1DF55-DEF4-4692-B7C2-77C103B8A0F8}" type="datetimeFigureOut">
              <a:rPr lang="en-US" smtClean="0"/>
              <a:t>4/17/2024</a:t>
            </a:fld>
            <a:endParaRPr lang="en-US"/>
          </a:p>
        </p:txBody>
      </p:sp>
      <p:sp>
        <p:nvSpPr>
          <p:cNvPr id="5" name="Footer Placeholder 4">
            <a:extLst>
              <a:ext uri="{FF2B5EF4-FFF2-40B4-BE49-F238E27FC236}">
                <a16:creationId xmlns:a16="http://schemas.microsoft.com/office/drawing/2014/main" id="{65DABDC2-7514-28BA-46D6-F07D17AC787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7A17644-C538-BC8F-AD2B-B842823CB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2DD7A9F-A77B-4C50-B741-23CBBD58CCC6}" type="slidenum">
              <a:rPr lang="en-US" smtClean="0"/>
              <a:t>‹#›</a:t>
            </a:fld>
            <a:endParaRPr lang="en-US"/>
          </a:p>
        </p:txBody>
      </p:sp>
    </p:spTree>
    <p:extLst>
      <p:ext uri="{BB962C8B-B14F-4D97-AF65-F5344CB8AC3E}">
        <p14:creationId xmlns:p14="http://schemas.microsoft.com/office/powerpoint/2010/main" val="3185874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1.png"/><Relationship Id="rId7"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4.svg"/><Relationship Id="rId5" Type="http://schemas.microsoft.com/office/2007/relationships/hdphoto" Target="../media/hdphoto1.wdp"/><Relationship Id="rId10" Type="http://schemas.openxmlformats.org/officeDocument/2006/relationships/image" Target="../media/image3.png"/><Relationship Id="rId4" Type="http://schemas.openxmlformats.org/officeDocument/2006/relationships/image" Target="../media/image11.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3.sv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10FA5B18-B0DA-C0DF-3738-C9641F8F3618}"/>
              </a:ext>
            </a:extLst>
          </p:cNvPr>
          <p:cNvSpPr/>
          <p:nvPr/>
        </p:nvSpPr>
        <p:spPr>
          <a:xfrm>
            <a:off x="2303064" y="1425052"/>
            <a:ext cx="7896834" cy="4336878"/>
          </a:xfrm>
          <a:prstGeom prst="rect">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070B892E-2936-B661-1E24-F7196CE76DDD}"/>
              </a:ext>
            </a:extLst>
          </p:cNvPr>
          <p:cNvSpPr/>
          <p:nvPr/>
        </p:nvSpPr>
        <p:spPr>
          <a:xfrm>
            <a:off x="1996339" y="1260561"/>
            <a:ext cx="7896834" cy="4336878"/>
          </a:xfrm>
          <a:prstGeom prst="rect">
            <a:avLst/>
          </a:prstGeom>
          <a:solidFill>
            <a:srgbClr val="FFE7A3"/>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F5A5D54B-8F5D-B7C6-972E-D861E3E92947}"/>
              </a:ext>
            </a:extLst>
          </p:cNvPr>
          <p:cNvSpPr txBox="1"/>
          <p:nvPr/>
        </p:nvSpPr>
        <p:spPr>
          <a:xfrm>
            <a:off x="2381053" y="4732892"/>
            <a:ext cx="2725000" cy="307777"/>
          </a:xfrm>
          <a:prstGeom prst="rect">
            <a:avLst/>
          </a:prstGeom>
          <a:noFill/>
        </p:spPr>
        <p:txBody>
          <a:bodyPr wrap="square" rtlCol="0">
            <a:spAutoFit/>
          </a:bodyPr>
          <a:lstStyle/>
          <a:p>
            <a:r>
              <a:rPr lang="en-US" sz="1400" b="1">
                <a:solidFill>
                  <a:srgbClr val="47463F"/>
                </a:solidFill>
                <a:latin typeface="Aptos Display" panose="020B0004020202020204" pitchFamily="34" charset="0"/>
                <a:cs typeface="Arial" panose="020B0604020202020204" pitchFamily="34" charset="0"/>
              </a:rPr>
              <a:t>KSU SPRING 2024 CAPSTONE</a:t>
            </a:r>
          </a:p>
        </p:txBody>
      </p:sp>
      <p:sp>
        <p:nvSpPr>
          <p:cNvPr id="14" name="TextBox 13">
            <a:extLst>
              <a:ext uri="{FF2B5EF4-FFF2-40B4-BE49-F238E27FC236}">
                <a16:creationId xmlns:a16="http://schemas.microsoft.com/office/drawing/2014/main" id="{6E138460-7F57-6A2D-185B-F31B79F848A9}"/>
              </a:ext>
            </a:extLst>
          </p:cNvPr>
          <p:cNvSpPr txBox="1"/>
          <p:nvPr/>
        </p:nvSpPr>
        <p:spPr>
          <a:xfrm>
            <a:off x="2381053" y="4425115"/>
            <a:ext cx="1906994" cy="307777"/>
          </a:xfrm>
          <a:prstGeom prst="rect">
            <a:avLst/>
          </a:prstGeom>
          <a:noFill/>
        </p:spPr>
        <p:txBody>
          <a:bodyPr wrap="square" rtlCol="0">
            <a:spAutoFit/>
          </a:bodyPr>
          <a:lstStyle/>
          <a:p>
            <a:r>
              <a:rPr lang="en-US" sz="1400" b="1">
                <a:solidFill>
                  <a:srgbClr val="47463F"/>
                </a:solidFill>
                <a:latin typeface="Aptos Display" panose="020B0004020202020204" pitchFamily="34" charset="0"/>
                <a:cs typeface="Arial" panose="020B0604020202020204" pitchFamily="34" charset="0"/>
              </a:rPr>
              <a:t>APRIL 10TH 2024</a:t>
            </a:r>
          </a:p>
        </p:txBody>
      </p:sp>
      <p:grpSp>
        <p:nvGrpSpPr>
          <p:cNvPr id="80" name="Group 79">
            <a:extLst>
              <a:ext uri="{FF2B5EF4-FFF2-40B4-BE49-F238E27FC236}">
                <a16:creationId xmlns:a16="http://schemas.microsoft.com/office/drawing/2014/main" id="{BB2DDB4D-E1AE-5E2E-66AB-953700A27CEF}"/>
              </a:ext>
            </a:extLst>
          </p:cNvPr>
          <p:cNvGrpSpPr/>
          <p:nvPr/>
        </p:nvGrpSpPr>
        <p:grpSpPr>
          <a:xfrm>
            <a:off x="497688" y="356989"/>
            <a:ext cx="11437634" cy="331415"/>
            <a:chOff x="497688" y="356989"/>
            <a:chExt cx="11437634" cy="331415"/>
          </a:xfrm>
        </p:grpSpPr>
        <p:grpSp>
          <p:nvGrpSpPr>
            <p:cNvPr id="60" name="Group 59">
              <a:extLst>
                <a:ext uri="{FF2B5EF4-FFF2-40B4-BE49-F238E27FC236}">
                  <a16:creationId xmlns:a16="http://schemas.microsoft.com/office/drawing/2014/main" id="{AE5C8EBF-ACC6-EF71-3D8F-E22F8486F33B}"/>
                </a:ext>
              </a:extLst>
            </p:cNvPr>
            <p:cNvGrpSpPr/>
            <p:nvPr/>
          </p:nvGrpSpPr>
          <p:grpSpPr>
            <a:xfrm>
              <a:off x="3714307" y="437108"/>
              <a:ext cx="8221015" cy="181136"/>
              <a:chOff x="3744157" y="515080"/>
              <a:chExt cx="8221015" cy="181136"/>
            </a:xfrm>
          </p:grpSpPr>
          <p:cxnSp>
            <p:nvCxnSpPr>
              <p:cNvPr id="42" name="Straight Connector 41">
                <a:extLst>
                  <a:ext uri="{FF2B5EF4-FFF2-40B4-BE49-F238E27FC236}">
                    <a16:creationId xmlns:a16="http://schemas.microsoft.com/office/drawing/2014/main" id="{BC756091-FACF-942F-6D61-2A79892791AB}"/>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49FD8409-CF79-936F-9F2B-A1028BCB098F}"/>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EE60E726-A020-9D9B-393C-2A60F1C2F5A6}"/>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38" name="Picture 37" descr="A black background with white text&#10;&#10;Description automatically generated">
              <a:extLst>
                <a:ext uri="{FF2B5EF4-FFF2-40B4-BE49-F238E27FC236}">
                  <a16:creationId xmlns:a16="http://schemas.microsoft.com/office/drawing/2014/main" id="{E4F3F92D-2C77-99CF-41A5-E2881F4EBC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sp>
        <p:nvSpPr>
          <p:cNvPr id="2" name="Title 1">
            <a:extLst>
              <a:ext uri="{FF2B5EF4-FFF2-40B4-BE49-F238E27FC236}">
                <a16:creationId xmlns:a16="http://schemas.microsoft.com/office/drawing/2014/main" id="{83ED7389-49B6-5682-D767-780CF0780659}"/>
              </a:ext>
            </a:extLst>
          </p:cNvPr>
          <p:cNvSpPr>
            <a:spLocks noGrp="1"/>
          </p:cNvSpPr>
          <p:nvPr>
            <p:ph type="ctrTitle"/>
          </p:nvPr>
        </p:nvSpPr>
        <p:spPr>
          <a:xfrm>
            <a:off x="2296069" y="1665592"/>
            <a:ext cx="5712831" cy="2431046"/>
          </a:xfrm>
          <a:ln>
            <a:noFill/>
          </a:ln>
        </p:spPr>
        <p:txBody>
          <a:bodyPr>
            <a:normAutofit fontScale="90000"/>
          </a:bodyPr>
          <a:lstStyle/>
          <a:p>
            <a:pPr algn="l"/>
            <a:r>
              <a:rPr lang="en-US" b="1">
                <a:ln w="22225">
                  <a:noFill/>
                  <a:prstDash val="solid"/>
                </a:ln>
                <a:solidFill>
                  <a:srgbClr val="2A2A2A"/>
                </a:solidFill>
                <a:latin typeface="Aptos Black" panose="020B0004020202020204" pitchFamily="34" charset="0"/>
                <a:cs typeface="Segoe UI Semibold" panose="020B0702040204020203" pitchFamily="34" charset="0"/>
              </a:rPr>
              <a:t>CribMaster</a:t>
            </a:r>
            <a:br>
              <a:rPr lang="en-US" b="1">
                <a:ln w="22225">
                  <a:noFill/>
                  <a:prstDash val="solid"/>
                </a:ln>
                <a:solidFill>
                  <a:srgbClr val="2A2A2A"/>
                </a:solidFill>
                <a:latin typeface="Aptos Black" panose="020B0004020202020204" pitchFamily="34" charset="0"/>
                <a:cs typeface="Segoe UI Semibold" panose="020B0702040204020203" pitchFamily="34" charset="0"/>
              </a:rPr>
            </a:br>
            <a:r>
              <a:rPr lang="en-US" b="1">
                <a:ln w="22225">
                  <a:noFill/>
                  <a:prstDash val="solid"/>
                </a:ln>
                <a:solidFill>
                  <a:srgbClr val="2A2A2A"/>
                </a:solidFill>
                <a:latin typeface="Aptos Black" panose="020B0004020202020204" pitchFamily="34" charset="0"/>
                <a:cs typeface="Segoe UI Semibold" panose="020B0702040204020203" pitchFamily="34" charset="0"/>
              </a:rPr>
              <a:t>Smart Evaluator of MRO Supplies</a:t>
            </a:r>
          </a:p>
        </p:txBody>
      </p:sp>
      <p:cxnSp>
        <p:nvCxnSpPr>
          <p:cNvPr id="79" name="Straight Connector 78">
            <a:extLst>
              <a:ext uri="{FF2B5EF4-FFF2-40B4-BE49-F238E27FC236}">
                <a16:creationId xmlns:a16="http://schemas.microsoft.com/office/drawing/2014/main" id="{6C857035-6769-D4B7-1AF0-45401ABEA370}"/>
              </a:ext>
            </a:extLst>
          </p:cNvPr>
          <p:cNvCxnSpPr/>
          <p:nvPr/>
        </p:nvCxnSpPr>
        <p:spPr>
          <a:xfrm>
            <a:off x="2447683" y="4254041"/>
            <a:ext cx="3024540" cy="0"/>
          </a:xfrm>
          <a:prstGeom prst="line">
            <a:avLst/>
          </a:prstGeom>
          <a:ln>
            <a:solidFill>
              <a:srgbClr val="2A2A2A"/>
            </a:solidFill>
            <a:prstDash val="lgDash"/>
          </a:ln>
        </p:spPr>
        <p:style>
          <a:lnRef idx="2">
            <a:schemeClr val="accent1"/>
          </a:lnRef>
          <a:fillRef idx="0">
            <a:schemeClr val="accent1"/>
          </a:fillRef>
          <a:effectRef idx="1">
            <a:schemeClr val="accent1"/>
          </a:effectRef>
          <a:fontRef idx="minor">
            <a:schemeClr val="tx1"/>
          </a:fontRef>
        </p:style>
      </p:cxnSp>
      <p:pic>
        <p:nvPicPr>
          <p:cNvPr id="107" name="Graphic 106" descr="An organic shape with a flat edge">
            <a:extLst>
              <a:ext uri="{FF2B5EF4-FFF2-40B4-BE49-F238E27FC236}">
                <a16:creationId xmlns:a16="http://schemas.microsoft.com/office/drawing/2014/main" id="{245DF468-0BCA-ED08-EC6F-62417EFA5BF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213044" y="2502858"/>
            <a:ext cx="4662513" cy="4572000"/>
          </a:xfrm>
          <a:prstGeom prst="rect">
            <a:avLst/>
          </a:prstGeom>
        </p:spPr>
      </p:pic>
      <p:pic>
        <p:nvPicPr>
          <p:cNvPr id="108" name="Graphic 107" descr="An organic shape with a flat edge">
            <a:extLst>
              <a:ext uri="{FF2B5EF4-FFF2-40B4-BE49-F238E27FC236}">
                <a16:creationId xmlns:a16="http://schemas.microsoft.com/office/drawing/2014/main" id="{C134853A-6F7E-4A46-9B74-EAE6BBB2BA1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560" y="2502858"/>
            <a:ext cx="4662513" cy="4572000"/>
          </a:xfrm>
          <a:prstGeom prst="rect">
            <a:avLst/>
          </a:prstGeom>
        </p:spPr>
      </p:pic>
    </p:spTree>
    <p:extLst>
      <p:ext uri="{BB962C8B-B14F-4D97-AF65-F5344CB8AC3E}">
        <p14:creationId xmlns:p14="http://schemas.microsoft.com/office/powerpoint/2010/main" val="12103889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2099520" y="774443"/>
            <a:ext cx="7885237" cy="971486"/>
          </a:xfrm>
        </p:spPr>
        <p:txBody>
          <a:bodyPr>
            <a:noAutofit/>
          </a:bodyPr>
          <a:lstStyle/>
          <a:p>
            <a:pPr algn="ctr"/>
            <a:r>
              <a:rPr lang="en-US" sz="4800">
                <a:solidFill>
                  <a:srgbClr val="FFC107"/>
                </a:solidFill>
                <a:latin typeface="Aptos Black"/>
              </a:rPr>
              <a:t>Previous Chat GPT Prompt</a:t>
            </a:r>
            <a:endParaRPr lang="en-US" sz="4000"/>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sp>
        <p:nvSpPr>
          <p:cNvPr id="3" name="TextBox 2">
            <a:extLst>
              <a:ext uri="{FF2B5EF4-FFF2-40B4-BE49-F238E27FC236}">
                <a16:creationId xmlns:a16="http://schemas.microsoft.com/office/drawing/2014/main" id="{D81E371D-F0BA-723A-EBE5-3A4233168FB5}"/>
              </a:ext>
            </a:extLst>
          </p:cNvPr>
          <p:cNvSpPr txBox="1"/>
          <p:nvPr/>
        </p:nvSpPr>
        <p:spPr>
          <a:xfrm>
            <a:off x="951426" y="2166281"/>
            <a:ext cx="10583334" cy="1708160"/>
          </a:xfrm>
          <a:prstGeom prst="rect">
            <a:avLst/>
          </a:prstGeom>
          <a:noFill/>
        </p:spPr>
        <p:txBody>
          <a:bodyPr wrap="square" lIns="91440" tIns="45720" rIns="91440" bIns="45720" rtlCol="0" anchor="t">
            <a:spAutoFit/>
          </a:bodyPr>
          <a:lstStyle/>
          <a:p>
            <a:r>
              <a:rPr lang="en-US" sz="2100" b="0" i="0">
                <a:solidFill>
                  <a:srgbClr val="FFC107"/>
                </a:solidFill>
                <a:effectLst/>
                <a:latin typeface="+mj-lt"/>
              </a:rPr>
              <a:t>"Item Description:" + </a:t>
            </a:r>
            <a:r>
              <a:rPr lang="en-US" sz="2100" b="0" i="0" err="1">
                <a:solidFill>
                  <a:srgbClr val="FFC107"/>
                </a:solidFill>
                <a:effectLst/>
                <a:latin typeface="+mj-lt"/>
              </a:rPr>
              <a:t>item.item_description</a:t>
            </a:r>
            <a:r>
              <a:rPr lang="en-US" sz="2100" b="0" i="0">
                <a:solidFill>
                  <a:srgbClr val="FFC107"/>
                </a:solidFill>
                <a:effectLst/>
                <a:latin typeface="+mj-lt"/>
              </a:rPr>
              <a:t> + "\n" + </a:t>
            </a:r>
            <a:r>
              <a:rPr lang="en-US" sz="2100" b="0" i="0" err="1">
                <a:solidFill>
                  <a:srgbClr val="FFC107"/>
                </a:solidFill>
                <a:effectLst/>
                <a:latin typeface="+mj-lt"/>
              </a:rPr>
              <a:t>bingSearch</a:t>
            </a:r>
            <a:r>
              <a:rPr lang="en-US" sz="2100" b="0" i="0">
                <a:solidFill>
                  <a:srgbClr val="FFC107"/>
                </a:solidFill>
                <a:effectLst/>
                <a:latin typeface="+mj-lt"/>
              </a:rPr>
              <a:t> + "\n\</a:t>
            </a:r>
            <a:r>
              <a:rPr lang="en-US" sz="2100" b="0" i="0" err="1">
                <a:solidFill>
                  <a:srgbClr val="FFC107"/>
                </a:solidFill>
                <a:effectLst/>
                <a:latin typeface="+mj-lt"/>
              </a:rPr>
              <a:t>nBased</a:t>
            </a:r>
            <a:r>
              <a:rPr lang="en-US" sz="2100" b="0" i="0">
                <a:solidFill>
                  <a:srgbClr val="FFC107"/>
                </a:solidFill>
                <a:effectLst/>
                <a:latin typeface="+mj-lt"/>
              </a:rPr>
              <a:t> on the text above answer the questions. Follow the format provided strictly. If you cannot complete the task respond with\ "impossible" otherwise only provide the data. Prioritize higher precision answers in the text, ensure it is dimensions not $\n\ Q: Provide the item's dimensions in the specified format\n";</a:t>
            </a:r>
            <a:endParaRPr lang="en-US" sz="2100">
              <a:solidFill>
                <a:srgbClr val="FFC107"/>
              </a:solidFill>
              <a:latin typeface="+mj-lt"/>
              <a:ea typeface="+mn-lt"/>
              <a:cs typeface="+mn-lt"/>
            </a:endParaRPr>
          </a:p>
        </p:txBody>
      </p:sp>
      <p:sp>
        <p:nvSpPr>
          <p:cNvPr id="10" name="Rectangle 9">
            <a:extLst>
              <a:ext uri="{FF2B5EF4-FFF2-40B4-BE49-F238E27FC236}">
                <a16:creationId xmlns:a16="http://schemas.microsoft.com/office/drawing/2014/main" id="{4C08EC9B-A482-C9EA-9058-20B857314D9A}"/>
              </a:ext>
            </a:extLst>
          </p:cNvPr>
          <p:cNvSpPr/>
          <p:nvPr/>
        </p:nvSpPr>
        <p:spPr>
          <a:xfrm>
            <a:off x="657240" y="1806387"/>
            <a:ext cx="11069093" cy="2495588"/>
          </a:xfrm>
          <a:prstGeom prst="rect">
            <a:avLst/>
          </a:prstGeom>
          <a:noFill/>
          <a:ln w="38100">
            <a:solidFill>
              <a:srgbClr val="FFC1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6890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2424777" y="774443"/>
            <a:ext cx="7467926" cy="971486"/>
          </a:xfrm>
        </p:spPr>
        <p:txBody>
          <a:bodyPr>
            <a:noAutofit/>
          </a:bodyPr>
          <a:lstStyle/>
          <a:p>
            <a:pPr algn="ctr"/>
            <a:r>
              <a:rPr lang="en-US" sz="4800">
                <a:solidFill>
                  <a:srgbClr val="FFC107"/>
                </a:solidFill>
                <a:latin typeface="Aptos Black"/>
              </a:rPr>
              <a:t>Current Chat GPT Prompt</a:t>
            </a:r>
            <a:endParaRPr lang="en-US" sz="4000"/>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sp>
        <p:nvSpPr>
          <p:cNvPr id="3" name="TextBox 2">
            <a:extLst>
              <a:ext uri="{FF2B5EF4-FFF2-40B4-BE49-F238E27FC236}">
                <a16:creationId xmlns:a16="http://schemas.microsoft.com/office/drawing/2014/main" id="{D81E371D-F0BA-723A-EBE5-3A4233168FB5}"/>
              </a:ext>
            </a:extLst>
          </p:cNvPr>
          <p:cNvSpPr txBox="1"/>
          <p:nvPr/>
        </p:nvSpPr>
        <p:spPr>
          <a:xfrm>
            <a:off x="921659" y="2295156"/>
            <a:ext cx="10583334" cy="3647152"/>
          </a:xfrm>
          <a:prstGeom prst="rect">
            <a:avLst/>
          </a:prstGeom>
          <a:noFill/>
        </p:spPr>
        <p:txBody>
          <a:bodyPr wrap="square" lIns="91440" tIns="45720" rIns="91440" bIns="45720" rtlCol="0" anchor="t">
            <a:spAutoFit/>
          </a:bodyPr>
          <a:lstStyle/>
          <a:p>
            <a:r>
              <a:rPr lang="en-US" sz="2100">
                <a:solidFill>
                  <a:srgbClr val="FFC107"/>
                </a:solidFill>
                <a:ea typeface="+mn-lt"/>
                <a:cs typeface="+mn-lt"/>
              </a:rPr>
              <a:t>You will be asked for a variable and given a description of the item. You can only reply with two things the first is </a:t>
            </a:r>
            <a:r>
              <a:rPr lang="en-US" sz="2100" b="1">
                <a:solidFill>
                  <a:srgbClr val="FFC107"/>
                </a:solidFill>
                <a:ea typeface="+mn-lt"/>
                <a:cs typeface="+mn-lt"/>
              </a:rPr>
              <a:t>google("question", "keywords")</a:t>
            </a:r>
            <a:r>
              <a:rPr lang="en-US" sz="2100">
                <a:solidFill>
                  <a:srgbClr val="FFC107"/>
                </a:solidFill>
                <a:ea typeface="+mn-lt"/>
                <a:cs typeface="+mn-lt"/>
              </a:rPr>
              <a:t>. If you respond this way, my function will search the internet using the question that you provide, evaluate the first 10 webpages, and return any text within 100 characters of the keywords. Use | to separate keywords. Example usage: </a:t>
            </a:r>
            <a:r>
              <a:rPr lang="en-US" sz="2100" b="1">
                <a:solidFill>
                  <a:srgbClr val="FFC107"/>
                </a:solidFill>
                <a:ea typeface="+mn-lt"/>
                <a:cs typeface="+mn-lt"/>
              </a:rPr>
              <a:t>google("how tall is mt </a:t>
            </a:r>
            <a:r>
              <a:rPr lang="en-US" sz="2100" b="1" err="1">
                <a:solidFill>
                  <a:srgbClr val="FFC107"/>
                </a:solidFill>
                <a:ea typeface="+mn-lt"/>
                <a:cs typeface="+mn-lt"/>
              </a:rPr>
              <a:t>everest</a:t>
            </a:r>
            <a:r>
              <a:rPr lang="en-US" sz="2100" b="1">
                <a:solidFill>
                  <a:srgbClr val="FFC107"/>
                </a:solidFill>
                <a:ea typeface="+mn-lt"/>
                <a:cs typeface="+mn-lt"/>
              </a:rPr>
              <a:t>?", "</a:t>
            </a:r>
            <a:r>
              <a:rPr lang="en-US" sz="2100" b="1" err="1">
                <a:solidFill>
                  <a:srgbClr val="FFC107"/>
                </a:solidFill>
                <a:ea typeface="+mn-lt"/>
                <a:cs typeface="+mn-lt"/>
              </a:rPr>
              <a:t>height|feet</a:t>
            </a:r>
            <a:r>
              <a:rPr lang="en-US" sz="2100" b="1">
                <a:solidFill>
                  <a:srgbClr val="FFC107"/>
                </a:solidFill>
                <a:ea typeface="+mn-lt"/>
                <a:cs typeface="+mn-lt"/>
              </a:rPr>
              <a:t>")</a:t>
            </a:r>
            <a:r>
              <a:rPr lang="en-US" sz="2100">
                <a:solidFill>
                  <a:srgbClr val="FFC107"/>
                </a:solidFill>
                <a:ea typeface="+mn-lt"/>
                <a:cs typeface="+mn-lt"/>
              </a:rPr>
              <a:t> If the results is [] it is likely that the keywords did not work. Please include item description in the question variable. If you aren't confident in the data, adjust the keywords and try again. When you have found the answer, you may use the second response: </a:t>
            </a:r>
            <a:r>
              <a:rPr lang="en-US" sz="2100" b="1">
                <a:solidFill>
                  <a:srgbClr val="FFC107"/>
                </a:solidFill>
                <a:ea typeface="+mn-lt"/>
                <a:cs typeface="+mn-lt"/>
              </a:rPr>
              <a:t>(variable as given): (answer, e.g. "true", "false", "number")</a:t>
            </a:r>
            <a:r>
              <a:rPr lang="en-US" sz="2100">
                <a:solidFill>
                  <a:srgbClr val="FFC107"/>
                </a:solidFill>
                <a:ea typeface="+mn-lt"/>
                <a:cs typeface="+mn-lt"/>
              </a:rPr>
              <a:t> However, try not to answer what the variable is until you find it. If you can't find enough data, search again. Follow these guidelines strictly. On the final try you will be informed that you can no longer google search and must reply.</a:t>
            </a:r>
          </a:p>
        </p:txBody>
      </p:sp>
      <p:sp>
        <p:nvSpPr>
          <p:cNvPr id="10" name="Rectangle 9">
            <a:extLst>
              <a:ext uri="{FF2B5EF4-FFF2-40B4-BE49-F238E27FC236}">
                <a16:creationId xmlns:a16="http://schemas.microsoft.com/office/drawing/2014/main" id="{4C08EC9B-A482-C9EA-9058-20B857314D9A}"/>
              </a:ext>
            </a:extLst>
          </p:cNvPr>
          <p:cNvSpPr/>
          <p:nvPr/>
        </p:nvSpPr>
        <p:spPr>
          <a:xfrm>
            <a:off x="657240" y="1806387"/>
            <a:ext cx="11069093" cy="4614506"/>
          </a:xfrm>
          <a:prstGeom prst="rect">
            <a:avLst/>
          </a:prstGeom>
          <a:noFill/>
          <a:ln w="38100">
            <a:solidFill>
              <a:srgbClr val="FFC10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672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498177" y="959430"/>
            <a:ext cx="11435004" cy="971486"/>
          </a:xfrm>
        </p:spPr>
        <p:txBody>
          <a:bodyPr>
            <a:noAutofit/>
          </a:bodyPr>
          <a:lstStyle/>
          <a:p>
            <a:pPr algn="ctr"/>
            <a:r>
              <a:rPr lang="en-US" sz="5400">
                <a:solidFill>
                  <a:srgbClr val="FFC107"/>
                </a:solidFill>
                <a:latin typeface="Aptos Black"/>
              </a:rPr>
              <a:t>Data Generation Results</a:t>
            </a:r>
            <a:endParaRPr lang="en-US"/>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sp>
        <p:nvSpPr>
          <p:cNvPr id="10" name="TextBox 9">
            <a:extLst>
              <a:ext uri="{FF2B5EF4-FFF2-40B4-BE49-F238E27FC236}">
                <a16:creationId xmlns:a16="http://schemas.microsoft.com/office/drawing/2014/main" id="{88D14EEA-1795-D0C0-A9A9-0407E4E31237}"/>
              </a:ext>
            </a:extLst>
          </p:cNvPr>
          <p:cNvSpPr txBox="1"/>
          <p:nvPr/>
        </p:nvSpPr>
        <p:spPr>
          <a:xfrm>
            <a:off x="1118038" y="2300452"/>
            <a:ext cx="9955923" cy="21237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90000"/>
              </a:lnSpc>
              <a:spcBef>
                <a:spcPts val="1000"/>
              </a:spcBef>
              <a:buFont typeface="Arial"/>
              <a:buChar char="•"/>
            </a:pPr>
            <a:r>
              <a:rPr lang="en-US" sz="2800">
                <a:solidFill>
                  <a:srgbClr val="FFC107"/>
                </a:solidFill>
                <a:latin typeface="+mj-lt"/>
                <a:cs typeface="Arial"/>
              </a:rPr>
              <a:t>How it works</a:t>
            </a:r>
            <a:endParaRPr lang="en-US" sz="2800">
              <a:solidFill>
                <a:srgbClr val="000000"/>
              </a:solidFill>
              <a:latin typeface="+mj-lt"/>
              <a:cs typeface="Arial"/>
            </a:endParaRPr>
          </a:p>
          <a:p>
            <a:pPr marL="742950" lvl="1" indent="-285750">
              <a:lnSpc>
                <a:spcPct val="90000"/>
              </a:lnSpc>
              <a:spcBef>
                <a:spcPts val="500"/>
              </a:spcBef>
              <a:buFont typeface="Courier New,monospace"/>
              <a:buChar char="o"/>
            </a:pPr>
            <a:r>
              <a:rPr lang="en-US" sz="2400">
                <a:solidFill>
                  <a:srgbClr val="FFC107"/>
                </a:solidFill>
                <a:latin typeface="+mj-lt"/>
                <a:cs typeface="Arial"/>
              </a:rPr>
              <a:t>Giving a LLM the ability to search the web via a function named google for simplicity, but is using Scraping Bee.</a:t>
            </a:r>
            <a:endParaRPr lang="en-US" sz="2400">
              <a:solidFill>
                <a:srgbClr val="000000"/>
              </a:solidFill>
              <a:latin typeface="+mj-lt"/>
              <a:cs typeface="Arial"/>
            </a:endParaRPr>
          </a:p>
          <a:p>
            <a:pPr marL="285750" indent="-285750">
              <a:lnSpc>
                <a:spcPct val="90000"/>
              </a:lnSpc>
              <a:spcBef>
                <a:spcPts val="1000"/>
              </a:spcBef>
              <a:buFont typeface="Courier New,monospace"/>
              <a:buChar char="o"/>
            </a:pPr>
            <a:r>
              <a:rPr lang="en-US" sz="2800">
                <a:solidFill>
                  <a:srgbClr val="FFC107"/>
                </a:solidFill>
                <a:latin typeface="+mj-lt"/>
                <a:cs typeface="Arial"/>
              </a:rPr>
              <a:t>Data Completion</a:t>
            </a:r>
            <a:endParaRPr lang="en-US" sz="2800">
              <a:solidFill>
                <a:srgbClr val="000000"/>
              </a:solidFill>
              <a:latin typeface="+mj-lt"/>
              <a:cs typeface="Arial"/>
            </a:endParaRPr>
          </a:p>
          <a:p>
            <a:pPr marL="742950" lvl="1" indent="-285750">
              <a:lnSpc>
                <a:spcPct val="90000"/>
              </a:lnSpc>
              <a:spcBef>
                <a:spcPts val="500"/>
              </a:spcBef>
              <a:buFont typeface="Courier New,monospace"/>
              <a:buChar char="o"/>
            </a:pPr>
            <a:r>
              <a:rPr lang="en-US" sz="2400">
                <a:solidFill>
                  <a:srgbClr val="FFC107"/>
                </a:solidFill>
                <a:latin typeface="+mj-lt"/>
                <a:cs typeface="Arial"/>
              </a:rPr>
              <a:t>LLM compares the input data from its requested google searches</a:t>
            </a:r>
            <a:endParaRPr lang="en-US" sz="2400">
              <a:solidFill>
                <a:srgbClr val="000000"/>
              </a:solidFill>
              <a:latin typeface="+mj-lt"/>
              <a:cs typeface="Arial"/>
            </a:endParaRPr>
          </a:p>
        </p:txBody>
      </p:sp>
    </p:spTree>
    <p:extLst>
      <p:ext uri="{BB962C8B-B14F-4D97-AF65-F5344CB8AC3E}">
        <p14:creationId xmlns:p14="http://schemas.microsoft.com/office/powerpoint/2010/main" val="4071135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D984A2-3C04-2FB5-1022-6848A4C4A637}"/>
              </a:ext>
            </a:extLst>
          </p:cNvPr>
          <p:cNvSpPr/>
          <p:nvPr/>
        </p:nvSpPr>
        <p:spPr>
          <a:xfrm>
            <a:off x="3384612" y="1425052"/>
            <a:ext cx="5535171" cy="4336878"/>
          </a:xfrm>
          <a:prstGeom prst="rect">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011B8CD-264E-A4C2-11EF-966B83FEA01F}"/>
              </a:ext>
            </a:extLst>
          </p:cNvPr>
          <p:cNvSpPr/>
          <p:nvPr/>
        </p:nvSpPr>
        <p:spPr>
          <a:xfrm>
            <a:off x="3077887" y="1260561"/>
            <a:ext cx="5535171" cy="4336878"/>
          </a:xfrm>
          <a:prstGeom prst="rect">
            <a:avLst/>
          </a:prstGeom>
          <a:solidFill>
            <a:srgbClr val="FFE7A3"/>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3077887" y="2683994"/>
            <a:ext cx="5497559" cy="1550085"/>
          </a:xfrm>
        </p:spPr>
        <p:txBody>
          <a:bodyPr>
            <a:noAutofit/>
          </a:bodyPr>
          <a:lstStyle/>
          <a:p>
            <a:pPr algn="ctr"/>
            <a:r>
              <a:rPr lang="en-US" sz="5400">
                <a:solidFill>
                  <a:srgbClr val="2A2A2A"/>
                </a:solidFill>
                <a:latin typeface="Aptos Black"/>
              </a:rPr>
              <a:t>Vendibility</a:t>
            </a:r>
            <a:br>
              <a:rPr lang="en-US" sz="5400">
                <a:solidFill>
                  <a:srgbClr val="2A2A2A"/>
                </a:solidFill>
                <a:latin typeface="Aptos Black"/>
              </a:rPr>
            </a:br>
            <a:r>
              <a:rPr lang="en-US" sz="5400">
                <a:solidFill>
                  <a:srgbClr val="2A2A2A"/>
                </a:solidFill>
                <a:latin typeface="Aptos Black"/>
              </a:rPr>
              <a:t>Analysis</a:t>
            </a:r>
            <a:endParaRPr lang="en-US">
              <a:solidFill>
                <a:srgbClr val="2A2A2A"/>
              </a:solidFill>
            </a:endParaRPr>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pic>
        <p:nvPicPr>
          <p:cNvPr id="10" name="Graphic 9" descr="An organic shape with a flat edge">
            <a:extLst>
              <a:ext uri="{FF2B5EF4-FFF2-40B4-BE49-F238E27FC236}">
                <a16:creationId xmlns:a16="http://schemas.microsoft.com/office/drawing/2014/main" id="{BEE9C65C-143A-324F-87E8-00289CA62A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213044" y="2502858"/>
            <a:ext cx="4662513" cy="4572000"/>
          </a:xfrm>
          <a:prstGeom prst="rect">
            <a:avLst/>
          </a:prstGeom>
        </p:spPr>
      </p:pic>
      <p:pic>
        <p:nvPicPr>
          <p:cNvPr id="11" name="Graphic 10" descr="An organic shape with a flat edge">
            <a:extLst>
              <a:ext uri="{FF2B5EF4-FFF2-40B4-BE49-F238E27FC236}">
                <a16:creationId xmlns:a16="http://schemas.microsoft.com/office/drawing/2014/main" id="{C1B24996-5F80-862A-32C2-530779A796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560" y="2502858"/>
            <a:ext cx="4662513" cy="4572000"/>
          </a:xfrm>
          <a:prstGeom prst="rect">
            <a:avLst/>
          </a:prstGeom>
        </p:spPr>
      </p:pic>
    </p:spTree>
    <p:extLst>
      <p:ext uri="{BB962C8B-B14F-4D97-AF65-F5344CB8AC3E}">
        <p14:creationId xmlns:p14="http://schemas.microsoft.com/office/powerpoint/2010/main" val="1190370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DCD3CDCB-2552-5468-DCB5-784CC3BD344E}"/>
              </a:ext>
            </a:extLst>
          </p:cNvPr>
          <p:cNvSpPr/>
          <p:nvPr/>
        </p:nvSpPr>
        <p:spPr>
          <a:xfrm>
            <a:off x="8253022" y="1994922"/>
            <a:ext cx="3441291" cy="4401117"/>
          </a:xfrm>
          <a:prstGeom prst="rect">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922E93B-EA06-6E56-66E5-B8410D95313F}"/>
              </a:ext>
            </a:extLst>
          </p:cNvPr>
          <p:cNvSpPr/>
          <p:nvPr/>
        </p:nvSpPr>
        <p:spPr>
          <a:xfrm>
            <a:off x="4239280" y="1994922"/>
            <a:ext cx="3441291" cy="4401117"/>
          </a:xfrm>
          <a:prstGeom prst="rect">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FCC4092-3471-CF62-31F1-D6EA75713CE9}"/>
              </a:ext>
            </a:extLst>
          </p:cNvPr>
          <p:cNvSpPr/>
          <p:nvPr/>
        </p:nvSpPr>
        <p:spPr>
          <a:xfrm>
            <a:off x="497687" y="1994923"/>
            <a:ext cx="3355821" cy="4401117"/>
          </a:xfrm>
          <a:prstGeom prst="rect">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FFE7A3"/>
              </a:solidFill>
            </a:endParaRPr>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sp>
        <p:nvSpPr>
          <p:cNvPr id="3" name="Title 1">
            <a:extLst>
              <a:ext uri="{FF2B5EF4-FFF2-40B4-BE49-F238E27FC236}">
                <a16:creationId xmlns:a16="http://schemas.microsoft.com/office/drawing/2014/main" id="{9FFC85EC-723C-3797-88D9-D22672B4BC1A}"/>
              </a:ext>
            </a:extLst>
          </p:cNvPr>
          <p:cNvSpPr txBox="1">
            <a:spLocks/>
          </p:cNvSpPr>
          <p:nvPr/>
        </p:nvSpPr>
        <p:spPr>
          <a:xfrm>
            <a:off x="1437253" y="522409"/>
            <a:ext cx="9419303" cy="15500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rgbClr val="FFC107"/>
                </a:solidFill>
                <a:latin typeface="Aptos Black"/>
              </a:rPr>
              <a:t>CribMaster Hardware Solutions</a:t>
            </a:r>
            <a:endParaRPr lang="en-US" sz="4000">
              <a:solidFill>
                <a:srgbClr val="FFC107"/>
              </a:solidFill>
            </a:endParaRPr>
          </a:p>
        </p:txBody>
      </p:sp>
      <p:sp>
        <p:nvSpPr>
          <p:cNvPr id="26" name="Rectangle: Rounded Corners 25">
            <a:extLst>
              <a:ext uri="{FF2B5EF4-FFF2-40B4-BE49-F238E27FC236}">
                <a16:creationId xmlns:a16="http://schemas.microsoft.com/office/drawing/2014/main" id="{D2A12EC4-EE71-C064-98AE-D17D6D35E936}"/>
              </a:ext>
            </a:extLst>
          </p:cNvPr>
          <p:cNvSpPr/>
          <p:nvPr/>
        </p:nvSpPr>
        <p:spPr>
          <a:xfrm>
            <a:off x="358487" y="1838629"/>
            <a:ext cx="3355820" cy="4401119"/>
          </a:xfrm>
          <a:prstGeom prst="roundRect">
            <a:avLst>
              <a:gd name="adj" fmla="val 0"/>
            </a:avLst>
          </a:prstGeom>
          <a:blipFill dpi="0" rotWithShape="1">
            <a:blip r:embed="rId4">
              <a:extLst>
                <a:ext uri="{28A0092B-C50C-407E-A947-70E740481C1C}">
                  <a14:useLocalDpi xmlns:a14="http://schemas.microsoft.com/office/drawing/2010/main" val="0"/>
                </a:ext>
              </a:extLst>
            </a:blip>
            <a:srcRect/>
            <a:stretch>
              <a:fillRect l="-15574" r="-1557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F171165D-783E-EA90-CBA2-ECE78BB2763F}"/>
              </a:ext>
            </a:extLst>
          </p:cNvPr>
          <p:cNvSpPr/>
          <p:nvPr/>
        </p:nvSpPr>
        <p:spPr>
          <a:xfrm>
            <a:off x="4091611" y="1838628"/>
            <a:ext cx="3441290" cy="4401119"/>
          </a:xfrm>
          <a:prstGeom prst="roundRect">
            <a:avLst>
              <a:gd name="adj" fmla="val 0"/>
            </a:avLst>
          </a:prstGeom>
          <a:blipFill dpi="0" rotWithShape="1">
            <a:blip r:embed="rId5">
              <a:extLst>
                <a:ext uri="{28A0092B-C50C-407E-A947-70E740481C1C}">
                  <a14:useLocalDpi xmlns:a14="http://schemas.microsoft.com/office/drawing/2010/main" val="0"/>
                </a:ext>
              </a:extLst>
            </a:blip>
            <a:srcRect/>
            <a:stretch>
              <a:fillRect l="-13946" r="-13946"/>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92810A21-6E0C-CAA4-2D9E-3D9C64A4C0C9}"/>
              </a:ext>
            </a:extLst>
          </p:cNvPr>
          <p:cNvSpPr/>
          <p:nvPr/>
        </p:nvSpPr>
        <p:spPr>
          <a:xfrm>
            <a:off x="8072284" y="1838628"/>
            <a:ext cx="3441290" cy="4401119"/>
          </a:xfrm>
          <a:prstGeom prst="roundRect">
            <a:avLst>
              <a:gd name="adj" fmla="val 0"/>
            </a:avLst>
          </a:prstGeom>
          <a:blipFill dpi="0" rotWithShape="1">
            <a:blip r:embed="rId6">
              <a:extLst>
                <a:ext uri="{28A0092B-C50C-407E-A947-70E740481C1C}">
                  <a14:useLocalDpi xmlns:a14="http://schemas.microsoft.com/office/drawing/2010/main" val="0"/>
                </a:ext>
              </a:extLst>
            </a:blip>
            <a:srcRect/>
            <a:stretch>
              <a:fillRect l="-13946" r="-13946"/>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6184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498177" y="959430"/>
            <a:ext cx="6063490" cy="971486"/>
          </a:xfrm>
        </p:spPr>
        <p:txBody>
          <a:bodyPr>
            <a:noAutofit/>
          </a:bodyPr>
          <a:lstStyle/>
          <a:p>
            <a:pPr algn="ctr"/>
            <a:r>
              <a:rPr lang="en-US" sz="5400">
                <a:solidFill>
                  <a:srgbClr val="FFC107"/>
                </a:solidFill>
                <a:latin typeface="Aptos Black"/>
              </a:rPr>
              <a:t>Locker Vendibility</a:t>
            </a:r>
            <a:endParaRPr lang="en-US"/>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grpSp>
        <p:nvGrpSpPr>
          <p:cNvPr id="3" name="Group 2">
            <a:extLst>
              <a:ext uri="{FF2B5EF4-FFF2-40B4-BE49-F238E27FC236}">
                <a16:creationId xmlns:a16="http://schemas.microsoft.com/office/drawing/2014/main" id="{29D56FDB-C96B-7FFF-B1BF-196DEAC6BAC5}"/>
              </a:ext>
            </a:extLst>
          </p:cNvPr>
          <p:cNvGrpSpPr/>
          <p:nvPr/>
        </p:nvGrpSpPr>
        <p:grpSpPr>
          <a:xfrm>
            <a:off x="158249" y="2075696"/>
            <a:ext cx="6191749" cy="4164060"/>
            <a:chOff x="686923" y="2057162"/>
            <a:chExt cx="3346159" cy="4164060"/>
          </a:xfrm>
        </p:grpSpPr>
        <p:sp>
          <p:nvSpPr>
            <p:cNvPr id="11" name="Rectangle: Rounded Corners 10">
              <a:extLst>
                <a:ext uri="{FF2B5EF4-FFF2-40B4-BE49-F238E27FC236}">
                  <a16:creationId xmlns:a16="http://schemas.microsoft.com/office/drawing/2014/main" id="{788703F2-29DA-439B-A7E2-F035DAEB86D7}"/>
                </a:ext>
              </a:extLst>
            </p:cNvPr>
            <p:cNvSpPr/>
            <p:nvPr/>
          </p:nvSpPr>
          <p:spPr>
            <a:xfrm>
              <a:off x="1046042" y="2183408"/>
              <a:ext cx="2987040" cy="4037814"/>
            </a:xfrm>
            <a:prstGeom prst="roundRect">
              <a:avLst>
                <a:gd name="adj" fmla="val 0"/>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870F42F-2EE7-EB63-D3A2-557653B721C8}"/>
                </a:ext>
              </a:extLst>
            </p:cNvPr>
            <p:cNvSpPr/>
            <p:nvPr/>
          </p:nvSpPr>
          <p:spPr>
            <a:xfrm>
              <a:off x="916502" y="2057162"/>
              <a:ext cx="2987040" cy="4037814"/>
            </a:xfrm>
            <a:prstGeom prst="roundRect">
              <a:avLst>
                <a:gd name="adj" fmla="val 0"/>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14E7486-EBDE-60B9-5593-E3A591AD2663}"/>
                </a:ext>
              </a:extLst>
            </p:cNvPr>
            <p:cNvSpPr txBox="1"/>
            <p:nvPr/>
          </p:nvSpPr>
          <p:spPr>
            <a:xfrm>
              <a:off x="686923" y="2494809"/>
              <a:ext cx="3216619" cy="3470245"/>
            </a:xfrm>
            <a:prstGeom prst="rect">
              <a:avLst/>
            </a:prstGeom>
            <a:noFill/>
          </p:spPr>
          <p:txBody>
            <a:bodyPr wrap="square" rtlCol="0">
              <a:spAutoFit/>
            </a:bodyPr>
            <a:lstStyle/>
            <a:p>
              <a:pPr marL="742950" lvl="1" indent="-285750">
                <a:lnSpc>
                  <a:spcPct val="90000"/>
                </a:lnSpc>
                <a:spcBef>
                  <a:spcPts val="1000"/>
                </a:spcBef>
                <a:buFont typeface="Courier New"/>
                <a:buChar char="o"/>
              </a:pPr>
              <a:r>
                <a:rPr lang="en-US" sz="1800" b="1">
                  <a:solidFill>
                    <a:srgbClr val="47463F"/>
                  </a:solidFill>
                  <a:latin typeface="+mj-lt"/>
                  <a:cs typeface="Times New Roman"/>
                </a:rPr>
                <a:t>Determin</a:t>
              </a:r>
              <a:r>
                <a:rPr lang="en-US" b="1">
                  <a:solidFill>
                    <a:srgbClr val="47463F"/>
                  </a:solidFill>
                  <a:latin typeface="+mj-lt"/>
                  <a:cs typeface="Times New Roman"/>
                </a:rPr>
                <a:t>es Vendibility by using item’s dimensions and comparing them to the locker’s width/length/height. </a:t>
              </a:r>
            </a:p>
            <a:p>
              <a:pPr marL="1200150" lvl="2" indent="-285750">
                <a:lnSpc>
                  <a:spcPct val="90000"/>
                </a:lnSpc>
                <a:spcBef>
                  <a:spcPts val="1000"/>
                </a:spcBef>
                <a:buFont typeface="Courier New"/>
                <a:buChar char="o"/>
              </a:pPr>
              <a:r>
                <a:rPr lang="en-US" b="1">
                  <a:solidFill>
                    <a:srgbClr val="47463F"/>
                  </a:solidFill>
                  <a:latin typeface="+mj-lt"/>
                  <a:cs typeface="Times New Roman"/>
                </a:rPr>
                <a:t>It determines the orientation of the item placement and whether it can fit in that particular locker size.</a:t>
              </a:r>
            </a:p>
            <a:p>
              <a:pPr marL="1200150" lvl="2" indent="-285750">
                <a:lnSpc>
                  <a:spcPct val="90000"/>
                </a:lnSpc>
                <a:spcBef>
                  <a:spcPts val="1000"/>
                </a:spcBef>
                <a:buFont typeface="Courier New"/>
                <a:buChar char="o"/>
              </a:pPr>
              <a:r>
                <a:rPr lang="en-US" b="1">
                  <a:solidFill>
                    <a:srgbClr val="47463F"/>
                  </a:solidFill>
                  <a:latin typeface="+mj-lt"/>
                  <a:cs typeface="Times New Roman"/>
                </a:rPr>
                <a:t>It also determines how many lockers are necessary for the item (</a:t>
              </a:r>
              <a:r>
                <a:rPr lang="en-US" b="1" err="1">
                  <a:solidFill>
                    <a:srgbClr val="47463F"/>
                  </a:solidFill>
                  <a:latin typeface="+mj-lt"/>
                  <a:cs typeface="Times New Roman"/>
                </a:rPr>
                <a:t>ProLock</a:t>
              </a:r>
              <a:r>
                <a:rPr lang="en-US" b="1">
                  <a:solidFill>
                    <a:srgbClr val="47463F"/>
                  </a:solidFill>
                  <a:latin typeface="+mj-lt"/>
                  <a:cs typeface="Times New Roman"/>
                </a:rPr>
                <a:t>).</a:t>
              </a:r>
            </a:p>
            <a:p>
              <a:pPr marL="742950" lvl="1" indent="-285750">
                <a:lnSpc>
                  <a:spcPct val="90000"/>
                </a:lnSpc>
                <a:spcBef>
                  <a:spcPts val="1000"/>
                </a:spcBef>
                <a:buFont typeface="Courier New"/>
                <a:buChar char="o"/>
              </a:pPr>
              <a:r>
                <a:rPr lang="en-US" b="1">
                  <a:solidFill>
                    <a:srgbClr val="47463F"/>
                  </a:solidFill>
                  <a:latin typeface="+mj-lt"/>
                  <a:cs typeface="Times New Roman"/>
                </a:rPr>
                <a:t>Capacity is calculated by dividing the selected length/width/height by its respective dimensions in the locker and rounding down in the case of decimals.</a:t>
              </a:r>
            </a:p>
          </p:txBody>
        </p:sp>
      </p:grpSp>
      <p:pic>
        <p:nvPicPr>
          <p:cNvPr id="26" name="Picture 25" descr="A diagram of a diagram&#10;&#10;Description automatically generated">
            <a:extLst>
              <a:ext uri="{FF2B5EF4-FFF2-40B4-BE49-F238E27FC236}">
                <a16:creationId xmlns:a16="http://schemas.microsoft.com/office/drawing/2014/main" id="{42F5767C-2373-EDEB-36E3-E455438FEE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9275" y="959430"/>
            <a:ext cx="1958843" cy="5483331"/>
          </a:xfrm>
          <a:prstGeom prst="rect">
            <a:avLst/>
          </a:prstGeom>
        </p:spPr>
      </p:pic>
    </p:spTree>
    <p:extLst>
      <p:ext uri="{BB962C8B-B14F-4D97-AF65-F5344CB8AC3E}">
        <p14:creationId xmlns:p14="http://schemas.microsoft.com/office/powerpoint/2010/main" val="873317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498177" y="959430"/>
            <a:ext cx="5352290" cy="971486"/>
          </a:xfrm>
        </p:spPr>
        <p:txBody>
          <a:bodyPr>
            <a:noAutofit/>
          </a:bodyPr>
          <a:lstStyle/>
          <a:p>
            <a:pPr algn="ctr"/>
            <a:r>
              <a:rPr lang="en-US" sz="5400">
                <a:solidFill>
                  <a:srgbClr val="FFC107"/>
                </a:solidFill>
                <a:latin typeface="Aptos Black"/>
              </a:rPr>
              <a:t>Coil Vendibility</a:t>
            </a:r>
            <a:endParaRPr lang="en-US"/>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grpSp>
        <p:nvGrpSpPr>
          <p:cNvPr id="15" name="Group 14">
            <a:extLst>
              <a:ext uri="{FF2B5EF4-FFF2-40B4-BE49-F238E27FC236}">
                <a16:creationId xmlns:a16="http://schemas.microsoft.com/office/drawing/2014/main" id="{7F09AAF5-8F00-BA81-D547-6D0E746334E9}"/>
              </a:ext>
            </a:extLst>
          </p:cNvPr>
          <p:cNvGrpSpPr/>
          <p:nvPr/>
        </p:nvGrpSpPr>
        <p:grpSpPr>
          <a:xfrm>
            <a:off x="554232" y="2151751"/>
            <a:ext cx="5541769" cy="4164060"/>
            <a:chOff x="667341" y="2057162"/>
            <a:chExt cx="3365741" cy="4164060"/>
          </a:xfrm>
        </p:grpSpPr>
        <p:sp>
          <p:nvSpPr>
            <p:cNvPr id="16" name="Rectangle: Rounded Corners 15">
              <a:extLst>
                <a:ext uri="{FF2B5EF4-FFF2-40B4-BE49-F238E27FC236}">
                  <a16:creationId xmlns:a16="http://schemas.microsoft.com/office/drawing/2014/main" id="{FFA8F024-905D-A91B-3F02-2AF6951A9346}"/>
                </a:ext>
              </a:extLst>
            </p:cNvPr>
            <p:cNvSpPr/>
            <p:nvPr/>
          </p:nvSpPr>
          <p:spPr>
            <a:xfrm>
              <a:off x="1046042" y="2183408"/>
              <a:ext cx="2987040" cy="4037814"/>
            </a:xfrm>
            <a:prstGeom prst="roundRect">
              <a:avLst>
                <a:gd name="adj" fmla="val 0"/>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D7EC5210-4A9C-C044-7F9C-BBFE1A5905AA}"/>
                </a:ext>
              </a:extLst>
            </p:cNvPr>
            <p:cNvSpPr/>
            <p:nvPr/>
          </p:nvSpPr>
          <p:spPr>
            <a:xfrm>
              <a:off x="916502" y="2057162"/>
              <a:ext cx="2987040" cy="4037814"/>
            </a:xfrm>
            <a:prstGeom prst="roundRect">
              <a:avLst>
                <a:gd name="adj" fmla="val 0"/>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18CCEE32-E638-0879-36B4-44C9AFA355FA}"/>
                </a:ext>
              </a:extLst>
            </p:cNvPr>
            <p:cNvSpPr txBox="1"/>
            <p:nvPr/>
          </p:nvSpPr>
          <p:spPr>
            <a:xfrm>
              <a:off x="667341" y="2654718"/>
              <a:ext cx="3216619" cy="2842701"/>
            </a:xfrm>
            <a:prstGeom prst="rect">
              <a:avLst/>
            </a:prstGeom>
            <a:noFill/>
          </p:spPr>
          <p:txBody>
            <a:bodyPr wrap="square" rtlCol="0">
              <a:spAutoFit/>
            </a:bodyPr>
            <a:lstStyle/>
            <a:p>
              <a:pPr marL="742950" lvl="1" indent="-285750">
                <a:lnSpc>
                  <a:spcPct val="90000"/>
                </a:lnSpc>
                <a:spcBef>
                  <a:spcPts val="1000"/>
                </a:spcBef>
                <a:buFont typeface="Courier New"/>
                <a:buChar char="o"/>
              </a:pPr>
              <a:r>
                <a:rPr lang="en-US" sz="1800" b="1">
                  <a:solidFill>
                    <a:srgbClr val="47463F"/>
                  </a:solidFill>
                  <a:latin typeface="+mj-lt"/>
                  <a:cs typeface="Times New Roman"/>
                </a:rPr>
                <a:t>Determines Vendibility b</a:t>
              </a:r>
              <a:r>
                <a:rPr lang="en-US" sz="1800" b="1" kern="100">
                  <a:solidFill>
                    <a:srgbClr val="47463F"/>
                  </a:solidFill>
                  <a:effectLst/>
                  <a:latin typeface="+mj-lt"/>
                  <a:ea typeface="Aptos" panose="020B0004020202020204" pitchFamily="34" charset="0"/>
                  <a:cs typeface="Times New Roman" panose="02020603050405020304" pitchFamily="18" charset="0"/>
                </a:rPr>
                <a:t>ased on the item's dimensions, the code identifies the most appropriate coil type (single, large, or dual)</a:t>
              </a:r>
            </a:p>
            <a:p>
              <a:pPr marL="742950" lvl="1" indent="-285750">
                <a:lnSpc>
                  <a:spcPct val="90000"/>
                </a:lnSpc>
                <a:spcBef>
                  <a:spcPts val="1000"/>
                </a:spcBef>
                <a:buFont typeface="Courier New"/>
                <a:buChar char="o"/>
              </a:pPr>
              <a:endParaRPr lang="en-US" sz="1800" b="1">
                <a:solidFill>
                  <a:srgbClr val="47463F"/>
                </a:solidFill>
                <a:latin typeface="+mj-lt"/>
                <a:cs typeface="Times New Roman"/>
              </a:endParaRPr>
            </a:p>
            <a:p>
              <a:pPr marL="742950" lvl="1" indent="-285750">
                <a:lnSpc>
                  <a:spcPct val="90000"/>
                </a:lnSpc>
                <a:spcBef>
                  <a:spcPts val="1000"/>
                </a:spcBef>
                <a:buFont typeface="Courier New"/>
                <a:buChar char="o"/>
              </a:pPr>
              <a:r>
                <a:rPr lang="en-US" sz="1800" b="1">
                  <a:solidFill>
                    <a:srgbClr val="47463F"/>
                  </a:solidFill>
                  <a:latin typeface="+mj-lt"/>
                  <a:cs typeface="Times New Roman"/>
                </a:rPr>
                <a:t>Calculates Capacity by determining </a:t>
              </a:r>
              <a:r>
                <a:rPr lang="en-US" b="1">
                  <a:solidFill>
                    <a:srgbClr val="47463F"/>
                  </a:solidFill>
                  <a:latin typeface="+mj-lt"/>
                </a:rPr>
                <a:t>number of items that can fit within a single coil of the chosen type. This is done by dividing the usable length of the coil (depending on the chosen coil type) by the item's length and rounding down any decimals.</a:t>
              </a:r>
              <a:endParaRPr lang="en-US" sz="1800" b="1">
                <a:solidFill>
                  <a:srgbClr val="47463F"/>
                </a:solidFill>
                <a:latin typeface="+mj-lt"/>
                <a:cs typeface="Times New Roman"/>
              </a:endParaRPr>
            </a:p>
          </p:txBody>
        </p:sp>
      </p:grpSp>
      <p:pic>
        <p:nvPicPr>
          <p:cNvPr id="25" name="Picture 24" descr="A diagram of a diagram&#10;&#10;Description automatically generated with medium confidence">
            <a:extLst>
              <a:ext uri="{FF2B5EF4-FFF2-40B4-BE49-F238E27FC236}">
                <a16:creationId xmlns:a16="http://schemas.microsoft.com/office/drawing/2014/main" id="{008C0D77-AE4A-08BF-5439-71F9ABC4E6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7098" y="845252"/>
            <a:ext cx="1899678" cy="5808587"/>
          </a:xfrm>
          <a:prstGeom prst="rect">
            <a:avLst/>
          </a:prstGeom>
        </p:spPr>
      </p:pic>
    </p:spTree>
    <p:extLst>
      <p:ext uri="{BB962C8B-B14F-4D97-AF65-F5344CB8AC3E}">
        <p14:creationId xmlns:p14="http://schemas.microsoft.com/office/powerpoint/2010/main" val="36799056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221128" y="951938"/>
            <a:ext cx="6986357" cy="971486"/>
          </a:xfrm>
        </p:spPr>
        <p:txBody>
          <a:bodyPr>
            <a:noAutofit/>
          </a:bodyPr>
          <a:lstStyle/>
          <a:p>
            <a:pPr algn="ctr"/>
            <a:r>
              <a:rPr lang="en-US" sz="5400">
                <a:solidFill>
                  <a:srgbClr val="FFC107"/>
                </a:solidFill>
                <a:latin typeface="Aptos Black"/>
              </a:rPr>
              <a:t>Carousel Vendibility</a:t>
            </a:r>
            <a:endParaRPr lang="en-US"/>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grpSp>
        <p:nvGrpSpPr>
          <p:cNvPr id="20" name="Group 19">
            <a:extLst>
              <a:ext uri="{FF2B5EF4-FFF2-40B4-BE49-F238E27FC236}">
                <a16:creationId xmlns:a16="http://schemas.microsoft.com/office/drawing/2014/main" id="{728AC5D3-B06F-13A2-C1B1-2703AA83318D}"/>
              </a:ext>
            </a:extLst>
          </p:cNvPr>
          <p:cNvGrpSpPr/>
          <p:nvPr/>
        </p:nvGrpSpPr>
        <p:grpSpPr>
          <a:xfrm>
            <a:off x="397529" y="2082828"/>
            <a:ext cx="6102347" cy="4122705"/>
            <a:chOff x="504776" y="2098517"/>
            <a:chExt cx="3276893" cy="4122705"/>
          </a:xfrm>
        </p:grpSpPr>
        <p:sp>
          <p:nvSpPr>
            <p:cNvPr id="21" name="Rectangle: Rounded Corners 20">
              <a:extLst>
                <a:ext uri="{FF2B5EF4-FFF2-40B4-BE49-F238E27FC236}">
                  <a16:creationId xmlns:a16="http://schemas.microsoft.com/office/drawing/2014/main" id="{AC8DC8AB-62FB-D37B-2161-3025CBE99407}"/>
                </a:ext>
              </a:extLst>
            </p:cNvPr>
            <p:cNvSpPr/>
            <p:nvPr/>
          </p:nvSpPr>
          <p:spPr>
            <a:xfrm>
              <a:off x="794629" y="2183408"/>
              <a:ext cx="2987040" cy="4037814"/>
            </a:xfrm>
            <a:prstGeom prst="roundRect">
              <a:avLst>
                <a:gd name="adj" fmla="val 0"/>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613BA10B-B3D3-4DCA-EB01-0908C3CBD370}"/>
                </a:ext>
              </a:extLst>
            </p:cNvPr>
            <p:cNvSpPr/>
            <p:nvPr/>
          </p:nvSpPr>
          <p:spPr>
            <a:xfrm>
              <a:off x="703326" y="2098517"/>
              <a:ext cx="2987040" cy="4037814"/>
            </a:xfrm>
            <a:prstGeom prst="roundRect">
              <a:avLst>
                <a:gd name="adj" fmla="val 0"/>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970F750-535E-3C35-7B8C-06530A351188}"/>
                </a:ext>
              </a:extLst>
            </p:cNvPr>
            <p:cNvSpPr txBox="1"/>
            <p:nvPr/>
          </p:nvSpPr>
          <p:spPr>
            <a:xfrm>
              <a:off x="504776" y="2399453"/>
              <a:ext cx="2987040" cy="3470245"/>
            </a:xfrm>
            <a:prstGeom prst="rect">
              <a:avLst/>
            </a:prstGeom>
            <a:noFill/>
          </p:spPr>
          <p:txBody>
            <a:bodyPr wrap="square" rtlCol="0">
              <a:spAutoFit/>
            </a:bodyPr>
            <a:lstStyle/>
            <a:p>
              <a:pPr marL="742950" lvl="1" indent="-285750">
                <a:lnSpc>
                  <a:spcPct val="90000"/>
                </a:lnSpc>
                <a:spcBef>
                  <a:spcPts val="1000"/>
                </a:spcBef>
                <a:buFont typeface="Courier New"/>
                <a:buChar char="o"/>
              </a:pPr>
              <a:r>
                <a:rPr lang="en-US" sz="1800" b="1">
                  <a:solidFill>
                    <a:srgbClr val="47463F"/>
                  </a:solidFill>
                  <a:latin typeface="+mj-lt"/>
                  <a:cs typeface="Times New Roman"/>
                </a:rPr>
                <a:t>Determines Vendibility by comparing item dimensions to each carousel section.</a:t>
              </a:r>
            </a:p>
            <a:p>
              <a:pPr marL="1200150" lvl="2" indent="-285750">
                <a:lnSpc>
                  <a:spcPct val="90000"/>
                </a:lnSpc>
                <a:spcBef>
                  <a:spcPts val="1000"/>
                </a:spcBef>
                <a:buFont typeface="Courier New"/>
                <a:buChar char="o"/>
              </a:pPr>
              <a:r>
                <a:rPr lang="en-US" b="1">
                  <a:solidFill>
                    <a:srgbClr val="47463F"/>
                  </a:solidFill>
                  <a:latin typeface="+mj-lt"/>
                  <a:cs typeface="Times New Roman"/>
                </a:rPr>
                <a:t>Initially determines whether item dimensions are smaller than carousel dimensions.</a:t>
              </a:r>
            </a:p>
            <a:p>
              <a:pPr marL="1200150" lvl="2" indent="-285750">
                <a:lnSpc>
                  <a:spcPct val="90000"/>
                </a:lnSpc>
                <a:spcBef>
                  <a:spcPts val="1000"/>
                </a:spcBef>
                <a:buFont typeface="Courier New"/>
                <a:buChar char="o"/>
              </a:pPr>
              <a:r>
                <a:rPr lang="en-US" b="1">
                  <a:solidFill>
                    <a:srgbClr val="47463F"/>
                  </a:solidFill>
                  <a:latin typeface="+mj-lt"/>
                  <a:cs typeface="Times New Roman"/>
                </a:rPr>
                <a:t>Once orientation of item placement is determined, the algorithm finds the unusable percentage and compares the maximum width to item width.</a:t>
              </a:r>
            </a:p>
            <a:p>
              <a:pPr marL="742950" lvl="1" indent="-285750">
                <a:lnSpc>
                  <a:spcPct val="90000"/>
                </a:lnSpc>
                <a:spcBef>
                  <a:spcPts val="1000"/>
                </a:spcBef>
                <a:buFont typeface="Courier New"/>
                <a:buChar char="o"/>
              </a:pPr>
              <a:r>
                <a:rPr lang="en-US" b="1">
                  <a:solidFill>
                    <a:srgbClr val="47463F"/>
                  </a:solidFill>
                  <a:latin typeface="+mj-lt"/>
                  <a:cs typeface="Times New Roman"/>
                </a:rPr>
                <a:t>Calculates capacity by determining the smallest section the item can fit into and adds 1 for every next section.</a:t>
              </a:r>
              <a:endParaRPr lang="en-US" sz="1800" b="1">
                <a:solidFill>
                  <a:srgbClr val="47463F"/>
                </a:solidFill>
                <a:latin typeface="+mj-lt"/>
                <a:cs typeface="Times New Roman"/>
              </a:endParaRPr>
            </a:p>
          </p:txBody>
        </p:sp>
      </p:grpSp>
      <p:pic>
        <p:nvPicPr>
          <p:cNvPr id="10" name="Picture 9" descr="A diagram of a diagram&#10;&#10;Description automatically generated">
            <a:extLst>
              <a:ext uri="{FF2B5EF4-FFF2-40B4-BE49-F238E27FC236}">
                <a16:creationId xmlns:a16="http://schemas.microsoft.com/office/drawing/2014/main" id="{4748A7A2-E58D-8E54-30D4-6EE34482E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4854" y="859167"/>
            <a:ext cx="4410468" cy="5642891"/>
          </a:xfrm>
          <a:prstGeom prst="rect">
            <a:avLst/>
          </a:prstGeom>
        </p:spPr>
      </p:pic>
    </p:spTree>
    <p:extLst>
      <p:ext uri="{BB962C8B-B14F-4D97-AF65-F5344CB8AC3E}">
        <p14:creationId xmlns:p14="http://schemas.microsoft.com/office/powerpoint/2010/main" val="2663912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246074" y="737311"/>
            <a:ext cx="11435004" cy="971486"/>
          </a:xfrm>
        </p:spPr>
        <p:txBody>
          <a:bodyPr>
            <a:noAutofit/>
          </a:bodyPr>
          <a:lstStyle/>
          <a:p>
            <a:pPr algn="ctr"/>
            <a:r>
              <a:rPr lang="en-US" sz="4800">
                <a:solidFill>
                  <a:srgbClr val="FFC107"/>
                </a:solidFill>
                <a:latin typeface="Aptos Black"/>
              </a:rPr>
              <a:t>Vendibility Results</a:t>
            </a:r>
            <a:endParaRPr lang="en-US" sz="4000"/>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pic>
        <p:nvPicPr>
          <p:cNvPr id="11" name="Picture 10" descr="A pair of scissors with red handles&#10;&#10;Description automatically generated">
            <a:extLst>
              <a:ext uri="{FF2B5EF4-FFF2-40B4-BE49-F238E27FC236}">
                <a16:creationId xmlns:a16="http://schemas.microsoft.com/office/drawing/2014/main" id="{4493B219-0BB5-E6B4-F592-9C20DF7E67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688" y="2379084"/>
            <a:ext cx="4984397" cy="2793091"/>
          </a:xfrm>
          <a:prstGeom prst="rect">
            <a:avLst/>
          </a:prstGeom>
        </p:spPr>
      </p:pic>
      <p:pic>
        <p:nvPicPr>
          <p:cNvPr id="17" name="Picture 16" descr="A close-up of a pliers&#10;&#10;Description automatically generated">
            <a:extLst>
              <a:ext uri="{FF2B5EF4-FFF2-40B4-BE49-F238E27FC236}">
                <a16:creationId xmlns:a16="http://schemas.microsoft.com/office/drawing/2014/main" id="{CB90FF74-5ED3-233A-8A81-24E30AC5E5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90" y="2317812"/>
            <a:ext cx="5103018" cy="2854363"/>
          </a:xfrm>
          <a:prstGeom prst="rect">
            <a:avLst/>
          </a:prstGeom>
        </p:spPr>
      </p:pic>
    </p:spTree>
    <p:extLst>
      <p:ext uri="{BB962C8B-B14F-4D97-AF65-F5344CB8AC3E}">
        <p14:creationId xmlns:p14="http://schemas.microsoft.com/office/powerpoint/2010/main" val="2153023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3FB7621-9D67-69E4-3E5A-2A6F42D19FCA}"/>
              </a:ext>
            </a:extLst>
          </p:cNvPr>
          <p:cNvSpPr/>
          <p:nvPr/>
        </p:nvSpPr>
        <p:spPr>
          <a:xfrm>
            <a:off x="1048181" y="5093953"/>
            <a:ext cx="9965267" cy="1050622"/>
          </a:xfrm>
          <a:prstGeom prst="rect">
            <a:avLst/>
          </a:prstGeom>
          <a:solidFill>
            <a:srgbClr val="FFC107"/>
          </a:solidFill>
          <a:ln>
            <a:solidFill>
              <a:srgbClr val="2A2A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91CA41-957D-B78E-80F9-315BB29427DB}"/>
              </a:ext>
            </a:extLst>
          </p:cNvPr>
          <p:cNvSpPr/>
          <p:nvPr/>
        </p:nvSpPr>
        <p:spPr>
          <a:xfrm>
            <a:off x="1048182" y="3689509"/>
            <a:ext cx="9965267" cy="1050622"/>
          </a:xfrm>
          <a:prstGeom prst="rect">
            <a:avLst/>
          </a:prstGeom>
          <a:solidFill>
            <a:srgbClr val="FFC107"/>
          </a:solidFill>
          <a:ln>
            <a:solidFill>
              <a:srgbClr val="2A2A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4FABCCF-0442-106A-BD50-E8062560DD87}"/>
              </a:ext>
            </a:extLst>
          </p:cNvPr>
          <p:cNvSpPr/>
          <p:nvPr/>
        </p:nvSpPr>
        <p:spPr>
          <a:xfrm>
            <a:off x="1048183" y="2285065"/>
            <a:ext cx="9965267" cy="1050622"/>
          </a:xfrm>
          <a:prstGeom prst="rect">
            <a:avLst/>
          </a:prstGeom>
          <a:solidFill>
            <a:srgbClr val="FFC107"/>
          </a:solidFill>
          <a:ln>
            <a:solidFill>
              <a:srgbClr val="2A2A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498177" y="959430"/>
            <a:ext cx="11435004" cy="971486"/>
          </a:xfrm>
        </p:spPr>
        <p:txBody>
          <a:bodyPr>
            <a:noAutofit/>
          </a:bodyPr>
          <a:lstStyle/>
          <a:p>
            <a:pPr algn="ctr"/>
            <a:r>
              <a:rPr lang="en-US" sz="5400">
                <a:solidFill>
                  <a:srgbClr val="FFC107"/>
                </a:solidFill>
                <a:latin typeface="Aptos Black"/>
              </a:rPr>
              <a:t>Further Improvements</a:t>
            </a:r>
            <a:endParaRPr lang="en-US"/>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sp>
        <p:nvSpPr>
          <p:cNvPr id="3" name="Rectangle 2">
            <a:extLst>
              <a:ext uri="{FF2B5EF4-FFF2-40B4-BE49-F238E27FC236}">
                <a16:creationId xmlns:a16="http://schemas.microsoft.com/office/drawing/2014/main" id="{F7B97FD5-B28D-E126-5822-FBA7EBCC8675}"/>
              </a:ext>
            </a:extLst>
          </p:cNvPr>
          <p:cNvSpPr/>
          <p:nvPr/>
        </p:nvSpPr>
        <p:spPr>
          <a:xfrm>
            <a:off x="938680" y="2211643"/>
            <a:ext cx="9965267" cy="1050622"/>
          </a:xfrm>
          <a:prstGeom prst="rect">
            <a:avLst/>
          </a:prstGeom>
          <a:solidFill>
            <a:srgbClr val="FFE7A3"/>
          </a:solidFill>
          <a:ln>
            <a:solidFill>
              <a:srgbClr val="2A2A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8D14EEA-1795-D0C0-A9A9-0407E4E31237}"/>
              </a:ext>
            </a:extLst>
          </p:cNvPr>
          <p:cNvSpPr txBox="1"/>
          <p:nvPr/>
        </p:nvSpPr>
        <p:spPr>
          <a:xfrm>
            <a:off x="2730680" y="2496888"/>
            <a:ext cx="6197162"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a:solidFill>
                  <a:srgbClr val="2A2A2A"/>
                </a:solidFill>
                <a:latin typeface="Aptos Black" panose="020B0004020202020204" pitchFamily="34" charset="0"/>
                <a:cs typeface="Arial"/>
              </a:rPr>
              <a:t>Integration with Solution Generator</a:t>
            </a:r>
          </a:p>
        </p:txBody>
      </p:sp>
      <p:sp>
        <p:nvSpPr>
          <p:cNvPr id="11" name="Rectangle 10">
            <a:extLst>
              <a:ext uri="{FF2B5EF4-FFF2-40B4-BE49-F238E27FC236}">
                <a16:creationId xmlns:a16="http://schemas.microsoft.com/office/drawing/2014/main" id="{CF31D208-8490-8994-997A-CA6BB43E8FFE}"/>
              </a:ext>
            </a:extLst>
          </p:cNvPr>
          <p:cNvSpPr/>
          <p:nvPr/>
        </p:nvSpPr>
        <p:spPr>
          <a:xfrm>
            <a:off x="938681" y="3547511"/>
            <a:ext cx="9965267" cy="1050622"/>
          </a:xfrm>
          <a:prstGeom prst="rect">
            <a:avLst/>
          </a:prstGeom>
          <a:solidFill>
            <a:srgbClr val="FFE7A3"/>
          </a:solidFill>
          <a:ln>
            <a:solidFill>
              <a:srgbClr val="2A2A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1BB1C5-531E-40E5-FA11-DBB48E85113F}"/>
              </a:ext>
            </a:extLst>
          </p:cNvPr>
          <p:cNvSpPr txBox="1"/>
          <p:nvPr/>
        </p:nvSpPr>
        <p:spPr>
          <a:xfrm>
            <a:off x="3046514" y="3832756"/>
            <a:ext cx="6197162" cy="4801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90000"/>
              </a:lnSpc>
              <a:spcBef>
                <a:spcPts val="1000"/>
              </a:spcBef>
            </a:pPr>
            <a:r>
              <a:rPr lang="en-US" sz="2800">
                <a:solidFill>
                  <a:srgbClr val="2A2A2A"/>
                </a:solidFill>
                <a:latin typeface="Aptos Black" panose="020B0004020202020204" pitchFamily="34" charset="0"/>
                <a:cs typeface="Arial"/>
              </a:rPr>
              <a:t>Spatial Reasoning in Algorithms</a:t>
            </a:r>
          </a:p>
        </p:txBody>
      </p:sp>
      <p:sp>
        <p:nvSpPr>
          <p:cNvPr id="13" name="Rectangle 12">
            <a:extLst>
              <a:ext uri="{FF2B5EF4-FFF2-40B4-BE49-F238E27FC236}">
                <a16:creationId xmlns:a16="http://schemas.microsoft.com/office/drawing/2014/main" id="{A801B178-5FCD-08A4-AE0C-C92E11BD42F4}"/>
              </a:ext>
            </a:extLst>
          </p:cNvPr>
          <p:cNvSpPr/>
          <p:nvPr/>
        </p:nvSpPr>
        <p:spPr>
          <a:xfrm>
            <a:off x="938680" y="4986819"/>
            <a:ext cx="9965267" cy="1050622"/>
          </a:xfrm>
          <a:prstGeom prst="rect">
            <a:avLst/>
          </a:prstGeom>
          <a:solidFill>
            <a:srgbClr val="FFE7A3"/>
          </a:solidFill>
          <a:ln>
            <a:solidFill>
              <a:srgbClr val="2A2A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F91395F-55CE-9405-8866-39976ED556FE}"/>
              </a:ext>
            </a:extLst>
          </p:cNvPr>
          <p:cNvSpPr txBox="1"/>
          <p:nvPr/>
        </p:nvSpPr>
        <p:spPr>
          <a:xfrm>
            <a:off x="2145345" y="5093953"/>
            <a:ext cx="7551935" cy="8704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en-US" sz="2800">
                <a:solidFill>
                  <a:srgbClr val="2A2A2A"/>
                </a:solidFill>
                <a:latin typeface="Aptos Black" panose="020B0004020202020204" pitchFamily="34" charset="0"/>
                <a:cs typeface="Arial"/>
              </a:rPr>
              <a:t>AI Generated Confidence Values and Human Validation</a:t>
            </a:r>
          </a:p>
        </p:txBody>
      </p:sp>
    </p:spTree>
    <p:extLst>
      <p:ext uri="{BB962C8B-B14F-4D97-AF65-F5344CB8AC3E}">
        <p14:creationId xmlns:p14="http://schemas.microsoft.com/office/powerpoint/2010/main" val="1203114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607814" y="1323658"/>
            <a:ext cx="4556853" cy="971486"/>
          </a:xfrm>
        </p:spPr>
        <p:txBody>
          <a:bodyPr>
            <a:noAutofit/>
          </a:bodyPr>
          <a:lstStyle/>
          <a:p>
            <a:pPr algn="ctr"/>
            <a:r>
              <a:rPr lang="en-US" sz="5400">
                <a:solidFill>
                  <a:srgbClr val="FFC107"/>
                </a:solidFill>
                <a:latin typeface="Aptos Black"/>
              </a:rPr>
              <a:t>Background</a:t>
            </a:r>
            <a:endParaRPr lang="en-US" sz="5400">
              <a:latin typeface="Aptos Black"/>
            </a:endParaRPr>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sp>
        <p:nvSpPr>
          <p:cNvPr id="10" name="TextBox 9">
            <a:extLst>
              <a:ext uri="{FF2B5EF4-FFF2-40B4-BE49-F238E27FC236}">
                <a16:creationId xmlns:a16="http://schemas.microsoft.com/office/drawing/2014/main" id="{C81872A0-BD4F-6930-F62D-B459744E259F}"/>
              </a:ext>
            </a:extLst>
          </p:cNvPr>
          <p:cNvSpPr txBox="1"/>
          <p:nvPr/>
        </p:nvSpPr>
        <p:spPr>
          <a:xfrm>
            <a:off x="607814" y="2224985"/>
            <a:ext cx="4973978" cy="33763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spcBef>
                <a:spcPts val="1000"/>
              </a:spcBef>
            </a:pPr>
            <a:r>
              <a:rPr lang="en-US">
                <a:solidFill>
                  <a:srgbClr val="FFE7A3"/>
                </a:solidFill>
                <a:latin typeface="+mj-lt"/>
                <a:cs typeface="Arial"/>
              </a:rPr>
              <a:t>CribMaster sale representatives and personnel spend many man-hours gathering and analyzing item data based on a client’s inventory in order to provide them with appropriate hardware solutions. In order to increase both the speed and efficiency of this situation, CribMaster is requesting a web-scraping and or artificial intelligence solution that automates this process.</a:t>
            </a:r>
            <a:endParaRPr lang="en-US">
              <a:solidFill>
                <a:srgbClr val="000000"/>
              </a:solidFill>
              <a:latin typeface="+mj-lt"/>
              <a:cs typeface="Arial"/>
            </a:endParaRPr>
          </a:p>
        </p:txBody>
      </p:sp>
      <p:pic>
        <p:nvPicPr>
          <p:cNvPr id="19" name="Picture 18" descr="A group of people sitting at a table with laptops&#10;&#10;Description automatically generated">
            <a:extLst>
              <a:ext uri="{FF2B5EF4-FFF2-40B4-BE49-F238E27FC236}">
                <a16:creationId xmlns:a16="http://schemas.microsoft.com/office/drawing/2014/main" id="{8EECE42B-27D0-D610-88C2-CE2F4F7C09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520" y="1698170"/>
            <a:ext cx="5200793" cy="3612911"/>
          </a:xfrm>
          <a:prstGeom prst="rect">
            <a:avLst/>
          </a:prstGeom>
          <a:ln w="28575">
            <a:solidFill>
              <a:srgbClr val="FFC107"/>
            </a:solidFill>
          </a:ln>
        </p:spPr>
      </p:pic>
    </p:spTree>
    <p:extLst>
      <p:ext uri="{BB962C8B-B14F-4D97-AF65-F5344CB8AC3E}">
        <p14:creationId xmlns:p14="http://schemas.microsoft.com/office/powerpoint/2010/main" val="446544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grpSp>
        <p:nvGrpSpPr>
          <p:cNvPr id="14" name="Group 13">
            <a:extLst>
              <a:ext uri="{FF2B5EF4-FFF2-40B4-BE49-F238E27FC236}">
                <a16:creationId xmlns:a16="http://schemas.microsoft.com/office/drawing/2014/main" id="{9C964B84-895E-C859-4B2A-02DCA8602409}"/>
              </a:ext>
            </a:extLst>
          </p:cNvPr>
          <p:cNvGrpSpPr/>
          <p:nvPr/>
        </p:nvGrpSpPr>
        <p:grpSpPr>
          <a:xfrm>
            <a:off x="2751198" y="1177846"/>
            <a:ext cx="6240402" cy="4800591"/>
            <a:chOff x="1751636" y="1260560"/>
            <a:chExt cx="8386239" cy="4625555"/>
          </a:xfrm>
        </p:grpSpPr>
        <p:sp>
          <p:nvSpPr>
            <p:cNvPr id="3" name="Rectangle 2">
              <a:extLst>
                <a:ext uri="{FF2B5EF4-FFF2-40B4-BE49-F238E27FC236}">
                  <a16:creationId xmlns:a16="http://schemas.microsoft.com/office/drawing/2014/main" id="{4EBC20B0-1E2D-A78E-9B3F-040AA84233A8}"/>
                </a:ext>
              </a:extLst>
            </p:cNvPr>
            <p:cNvSpPr/>
            <p:nvPr/>
          </p:nvSpPr>
          <p:spPr>
            <a:xfrm>
              <a:off x="1751636" y="1260560"/>
              <a:ext cx="8386239" cy="4625555"/>
            </a:xfrm>
            <a:prstGeom prst="rect">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D3F6D41-D880-9C62-76BA-FF1991CCEC86}"/>
                </a:ext>
              </a:extLst>
            </p:cNvPr>
            <p:cNvSpPr/>
            <p:nvPr/>
          </p:nvSpPr>
          <p:spPr>
            <a:xfrm>
              <a:off x="1996338" y="1480824"/>
              <a:ext cx="7896834" cy="4168718"/>
            </a:xfrm>
            <a:prstGeom prst="rect">
              <a:avLst/>
            </a:prstGeom>
            <a:solidFill>
              <a:srgbClr val="FFE7A3"/>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3540142" y="3090363"/>
            <a:ext cx="4662514" cy="971486"/>
          </a:xfrm>
        </p:spPr>
        <p:txBody>
          <a:bodyPr>
            <a:noAutofit/>
          </a:bodyPr>
          <a:lstStyle/>
          <a:p>
            <a:pPr algn="ctr"/>
            <a:r>
              <a:rPr lang="en-US" sz="5400">
                <a:solidFill>
                  <a:srgbClr val="2A2A2A"/>
                </a:solidFill>
                <a:latin typeface="Aptos Black"/>
              </a:rPr>
              <a:t>Questions or Comments?</a:t>
            </a:r>
            <a:endParaRPr lang="en-US">
              <a:solidFill>
                <a:srgbClr val="2A2A2A"/>
              </a:solidFill>
            </a:endParaRPr>
          </a:p>
        </p:txBody>
      </p:sp>
      <p:pic>
        <p:nvPicPr>
          <p:cNvPr id="16" name="Graphic 15" descr="Chat with solid fill">
            <a:extLst>
              <a:ext uri="{FF2B5EF4-FFF2-40B4-BE49-F238E27FC236}">
                <a16:creationId xmlns:a16="http://schemas.microsoft.com/office/drawing/2014/main" id="{F30E8387-F2E2-D866-CBB5-D8C9766B49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714868">
            <a:off x="8413583" y="5197238"/>
            <a:ext cx="1520212" cy="1520212"/>
          </a:xfrm>
          <a:prstGeom prst="rect">
            <a:avLst/>
          </a:prstGeom>
        </p:spPr>
      </p:pic>
      <p:pic>
        <p:nvPicPr>
          <p:cNvPr id="18" name="Graphic 17" descr="Badge Question Mark with solid fill">
            <a:extLst>
              <a:ext uri="{FF2B5EF4-FFF2-40B4-BE49-F238E27FC236}">
                <a16:creationId xmlns:a16="http://schemas.microsoft.com/office/drawing/2014/main" id="{3C6DC37D-CAA3-4137-F0BD-30E648A0194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20783446">
            <a:off x="1819178" y="768970"/>
            <a:ext cx="1454721" cy="1454721"/>
          </a:xfrm>
          <a:prstGeom prst="rect">
            <a:avLst/>
          </a:prstGeom>
        </p:spPr>
      </p:pic>
    </p:spTree>
    <p:extLst>
      <p:ext uri="{BB962C8B-B14F-4D97-AF65-F5344CB8AC3E}">
        <p14:creationId xmlns:p14="http://schemas.microsoft.com/office/powerpoint/2010/main" val="2076553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1012441" y="2992913"/>
            <a:ext cx="4217618" cy="971486"/>
          </a:xfrm>
        </p:spPr>
        <p:txBody>
          <a:bodyPr>
            <a:noAutofit/>
          </a:bodyPr>
          <a:lstStyle/>
          <a:p>
            <a:pPr algn="ctr"/>
            <a:r>
              <a:rPr lang="en-US" sz="5400">
                <a:solidFill>
                  <a:srgbClr val="FFC107"/>
                </a:solidFill>
                <a:latin typeface="Aptos Black"/>
              </a:rPr>
              <a:t>Project Description</a:t>
            </a:r>
            <a:endParaRPr lang="en-US"/>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grpSp>
        <p:nvGrpSpPr>
          <p:cNvPr id="13" name="Group 12">
            <a:extLst>
              <a:ext uri="{FF2B5EF4-FFF2-40B4-BE49-F238E27FC236}">
                <a16:creationId xmlns:a16="http://schemas.microsoft.com/office/drawing/2014/main" id="{15154584-9015-B008-A78B-4015390DAC2A}"/>
              </a:ext>
            </a:extLst>
          </p:cNvPr>
          <p:cNvGrpSpPr/>
          <p:nvPr/>
        </p:nvGrpSpPr>
        <p:grpSpPr>
          <a:xfrm>
            <a:off x="5913120" y="1035300"/>
            <a:ext cx="5839322" cy="5204456"/>
            <a:chOff x="6096000" y="1203961"/>
            <a:chExt cx="5440680" cy="4914900"/>
          </a:xfrm>
        </p:grpSpPr>
        <p:sp>
          <p:nvSpPr>
            <p:cNvPr id="11" name="Oval 10">
              <a:extLst>
                <a:ext uri="{FF2B5EF4-FFF2-40B4-BE49-F238E27FC236}">
                  <a16:creationId xmlns:a16="http://schemas.microsoft.com/office/drawing/2014/main" id="{5C5BFA51-D26A-6960-556E-6BAE46DBA034}"/>
                </a:ext>
              </a:extLst>
            </p:cNvPr>
            <p:cNvSpPr/>
            <p:nvPr/>
          </p:nvSpPr>
          <p:spPr>
            <a:xfrm>
              <a:off x="6286501" y="1393893"/>
              <a:ext cx="5067300" cy="4513915"/>
            </a:xfrm>
            <a:prstGeom prst="ellipse">
              <a:avLst/>
            </a:prstGeom>
            <a:noFill/>
            <a:ln w="6350">
              <a:solidFill>
                <a:srgbClr val="FFE7A3"/>
              </a:solidFill>
              <a:extLst>
                <a:ext uri="{C807C97D-BFC1-408E-A445-0C87EB9F89A2}">
                  <ask:lineSketchStyleProps xmlns:ask="http://schemas.microsoft.com/office/drawing/2018/sketchyshapes" sd="1617256088">
                    <a:custGeom>
                      <a:avLst/>
                      <a:gdLst>
                        <a:gd name="connsiteX0" fmla="*/ 0 w 9113520"/>
                        <a:gd name="connsiteY0" fmla="*/ 1885950 h 3771900"/>
                        <a:gd name="connsiteX1" fmla="*/ 4556760 w 9113520"/>
                        <a:gd name="connsiteY1" fmla="*/ 0 h 3771900"/>
                        <a:gd name="connsiteX2" fmla="*/ 9113520 w 9113520"/>
                        <a:gd name="connsiteY2" fmla="*/ 1885950 h 3771900"/>
                        <a:gd name="connsiteX3" fmla="*/ 4556760 w 9113520"/>
                        <a:gd name="connsiteY3" fmla="*/ 3771900 h 3771900"/>
                        <a:gd name="connsiteX4" fmla="*/ 0 w 9113520"/>
                        <a:gd name="connsiteY4" fmla="*/ 1885950 h 377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520" h="3771900" fill="none" extrusionOk="0">
                          <a:moveTo>
                            <a:pt x="0" y="1885950"/>
                          </a:moveTo>
                          <a:cubicBezTo>
                            <a:pt x="-100157" y="803335"/>
                            <a:pt x="1776665" y="476081"/>
                            <a:pt x="4556760" y="0"/>
                          </a:cubicBezTo>
                          <a:cubicBezTo>
                            <a:pt x="7191223" y="135304"/>
                            <a:pt x="9260990" y="995124"/>
                            <a:pt x="9113520" y="1885950"/>
                          </a:cubicBezTo>
                          <a:cubicBezTo>
                            <a:pt x="8936671" y="2873337"/>
                            <a:pt x="7347857" y="4088870"/>
                            <a:pt x="4556760" y="3771900"/>
                          </a:cubicBezTo>
                          <a:cubicBezTo>
                            <a:pt x="1910354" y="3947360"/>
                            <a:pt x="-135675" y="2803083"/>
                            <a:pt x="0" y="1885950"/>
                          </a:cubicBezTo>
                          <a:close/>
                        </a:path>
                        <a:path w="9113520" h="3771900" stroke="0" extrusionOk="0">
                          <a:moveTo>
                            <a:pt x="0" y="1885950"/>
                          </a:moveTo>
                          <a:cubicBezTo>
                            <a:pt x="75148" y="733763"/>
                            <a:pt x="2323468" y="444112"/>
                            <a:pt x="4556760" y="0"/>
                          </a:cubicBezTo>
                          <a:cubicBezTo>
                            <a:pt x="7009880" y="-176779"/>
                            <a:pt x="9233358" y="916050"/>
                            <a:pt x="9113520" y="1885950"/>
                          </a:cubicBezTo>
                          <a:cubicBezTo>
                            <a:pt x="9083412" y="2598986"/>
                            <a:pt x="6649227" y="3962947"/>
                            <a:pt x="4556760" y="3771900"/>
                          </a:cubicBezTo>
                          <a:cubicBezTo>
                            <a:pt x="2009203" y="3623517"/>
                            <a:pt x="87779" y="3054109"/>
                            <a:pt x="0" y="188595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F081DC0-122F-6CAA-34F1-02299EBE5493}"/>
                </a:ext>
              </a:extLst>
            </p:cNvPr>
            <p:cNvSpPr/>
            <p:nvPr/>
          </p:nvSpPr>
          <p:spPr>
            <a:xfrm>
              <a:off x="6499350" y="1623061"/>
              <a:ext cx="4633979" cy="4020122"/>
            </a:xfrm>
            <a:prstGeom prst="ellipse">
              <a:avLst/>
            </a:prstGeom>
            <a:solidFill>
              <a:srgbClr val="FFE7A3"/>
            </a:solidFill>
            <a:ln>
              <a:solidFill>
                <a:schemeClr val="bg2">
                  <a:lumMod val="50000"/>
                  <a:alpha val="0"/>
                </a:schemeClr>
              </a:solidFill>
              <a:extLst>
                <a:ext uri="{C807C97D-BFC1-408E-A445-0C87EB9F89A2}">
                  <ask:lineSketchStyleProps xmlns:ask="http://schemas.microsoft.com/office/drawing/2018/sketchyshapes" sd="1617256088">
                    <a:custGeom>
                      <a:avLst/>
                      <a:gdLst>
                        <a:gd name="connsiteX0" fmla="*/ 0 w 9113520"/>
                        <a:gd name="connsiteY0" fmla="*/ 1885950 h 3771900"/>
                        <a:gd name="connsiteX1" fmla="*/ 4556760 w 9113520"/>
                        <a:gd name="connsiteY1" fmla="*/ 0 h 3771900"/>
                        <a:gd name="connsiteX2" fmla="*/ 9113520 w 9113520"/>
                        <a:gd name="connsiteY2" fmla="*/ 1885950 h 3771900"/>
                        <a:gd name="connsiteX3" fmla="*/ 4556760 w 9113520"/>
                        <a:gd name="connsiteY3" fmla="*/ 3771900 h 3771900"/>
                        <a:gd name="connsiteX4" fmla="*/ 0 w 9113520"/>
                        <a:gd name="connsiteY4" fmla="*/ 1885950 h 377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520" h="3771900" fill="none" extrusionOk="0">
                          <a:moveTo>
                            <a:pt x="0" y="1885950"/>
                          </a:moveTo>
                          <a:cubicBezTo>
                            <a:pt x="-100157" y="803335"/>
                            <a:pt x="1776665" y="476081"/>
                            <a:pt x="4556760" y="0"/>
                          </a:cubicBezTo>
                          <a:cubicBezTo>
                            <a:pt x="7191223" y="135304"/>
                            <a:pt x="9260990" y="995124"/>
                            <a:pt x="9113520" y="1885950"/>
                          </a:cubicBezTo>
                          <a:cubicBezTo>
                            <a:pt x="8936671" y="2873337"/>
                            <a:pt x="7347857" y="4088870"/>
                            <a:pt x="4556760" y="3771900"/>
                          </a:cubicBezTo>
                          <a:cubicBezTo>
                            <a:pt x="1910354" y="3947360"/>
                            <a:pt x="-135675" y="2803083"/>
                            <a:pt x="0" y="1885950"/>
                          </a:cubicBezTo>
                          <a:close/>
                        </a:path>
                        <a:path w="9113520" h="3771900" stroke="0" extrusionOk="0">
                          <a:moveTo>
                            <a:pt x="0" y="1885950"/>
                          </a:moveTo>
                          <a:cubicBezTo>
                            <a:pt x="75148" y="733763"/>
                            <a:pt x="2323468" y="444112"/>
                            <a:pt x="4556760" y="0"/>
                          </a:cubicBezTo>
                          <a:cubicBezTo>
                            <a:pt x="7009880" y="-176779"/>
                            <a:pt x="9233358" y="916050"/>
                            <a:pt x="9113520" y="1885950"/>
                          </a:cubicBezTo>
                          <a:cubicBezTo>
                            <a:pt x="9083412" y="2598986"/>
                            <a:pt x="6649227" y="3962947"/>
                            <a:pt x="4556760" y="3771900"/>
                          </a:cubicBezTo>
                          <a:cubicBezTo>
                            <a:pt x="2009203" y="3623517"/>
                            <a:pt x="87779" y="3054109"/>
                            <a:pt x="0" y="188595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4C3DD9A-CF7F-890D-182C-5787D61538E3}"/>
                </a:ext>
              </a:extLst>
            </p:cNvPr>
            <p:cNvSpPr txBox="1"/>
            <p:nvPr/>
          </p:nvSpPr>
          <p:spPr>
            <a:xfrm>
              <a:off x="6898673" y="2675686"/>
              <a:ext cx="3835335" cy="23101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lnSpc>
                  <a:spcPct val="90000"/>
                </a:lnSpc>
                <a:spcBef>
                  <a:spcPts val="1000"/>
                </a:spcBef>
              </a:pPr>
              <a:r>
                <a:rPr lang="en-US" sz="2000">
                  <a:solidFill>
                    <a:srgbClr val="47463F"/>
                  </a:solidFill>
                  <a:effectLst/>
                  <a:latin typeface="Aptos" panose="020B0004020202020204" pitchFamily="34" charset="0"/>
                  <a:ea typeface="Aptos" panose="020B0004020202020204" pitchFamily="34" charset="0"/>
                  <a:cs typeface="Times New Roman" panose="02020603050405020304" pitchFamily="18" charset="0"/>
                </a:rPr>
                <a:t>A full stack web-solution that utilizes web-scraping and natural language processing to collect data for any industrial tool, analyze its characteristics, and calculate proper placement within CribMaster series of tool storage solutions.</a:t>
              </a:r>
              <a:endParaRPr lang="en-US" sz="2000">
                <a:solidFill>
                  <a:srgbClr val="47463F"/>
                </a:solidFill>
              </a:endParaRPr>
            </a:p>
          </p:txBody>
        </p:sp>
        <p:sp>
          <p:nvSpPr>
            <p:cNvPr id="12" name="Oval 11">
              <a:extLst>
                <a:ext uri="{FF2B5EF4-FFF2-40B4-BE49-F238E27FC236}">
                  <a16:creationId xmlns:a16="http://schemas.microsoft.com/office/drawing/2014/main" id="{B390E5EF-5538-4B13-D96C-DAB22E6B2A8F}"/>
                </a:ext>
              </a:extLst>
            </p:cNvPr>
            <p:cNvSpPr/>
            <p:nvPr/>
          </p:nvSpPr>
          <p:spPr>
            <a:xfrm>
              <a:off x="6096000" y="1203961"/>
              <a:ext cx="5440680" cy="4914900"/>
            </a:xfrm>
            <a:prstGeom prst="ellipse">
              <a:avLst/>
            </a:prstGeom>
            <a:noFill/>
            <a:ln w="6350">
              <a:solidFill>
                <a:srgbClr val="FFE7A3"/>
              </a:solidFill>
              <a:extLst>
                <a:ext uri="{C807C97D-BFC1-408E-A445-0C87EB9F89A2}">
                  <ask:lineSketchStyleProps xmlns:ask="http://schemas.microsoft.com/office/drawing/2018/sketchyshapes" sd="1617256088">
                    <a:custGeom>
                      <a:avLst/>
                      <a:gdLst>
                        <a:gd name="connsiteX0" fmla="*/ 0 w 9113520"/>
                        <a:gd name="connsiteY0" fmla="*/ 1885950 h 3771900"/>
                        <a:gd name="connsiteX1" fmla="*/ 4556760 w 9113520"/>
                        <a:gd name="connsiteY1" fmla="*/ 0 h 3771900"/>
                        <a:gd name="connsiteX2" fmla="*/ 9113520 w 9113520"/>
                        <a:gd name="connsiteY2" fmla="*/ 1885950 h 3771900"/>
                        <a:gd name="connsiteX3" fmla="*/ 4556760 w 9113520"/>
                        <a:gd name="connsiteY3" fmla="*/ 3771900 h 3771900"/>
                        <a:gd name="connsiteX4" fmla="*/ 0 w 9113520"/>
                        <a:gd name="connsiteY4" fmla="*/ 1885950 h 3771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520" h="3771900" fill="none" extrusionOk="0">
                          <a:moveTo>
                            <a:pt x="0" y="1885950"/>
                          </a:moveTo>
                          <a:cubicBezTo>
                            <a:pt x="-100157" y="803335"/>
                            <a:pt x="1776665" y="476081"/>
                            <a:pt x="4556760" y="0"/>
                          </a:cubicBezTo>
                          <a:cubicBezTo>
                            <a:pt x="7191223" y="135304"/>
                            <a:pt x="9260990" y="995124"/>
                            <a:pt x="9113520" y="1885950"/>
                          </a:cubicBezTo>
                          <a:cubicBezTo>
                            <a:pt x="8936671" y="2873337"/>
                            <a:pt x="7347857" y="4088870"/>
                            <a:pt x="4556760" y="3771900"/>
                          </a:cubicBezTo>
                          <a:cubicBezTo>
                            <a:pt x="1910354" y="3947360"/>
                            <a:pt x="-135675" y="2803083"/>
                            <a:pt x="0" y="1885950"/>
                          </a:cubicBezTo>
                          <a:close/>
                        </a:path>
                        <a:path w="9113520" h="3771900" stroke="0" extrusionOk="0">
                          <a:moveTo>
                            <a:pt x="0" y="1885950"/>
                          </a:moveTo>
                          <a:cubicBezTo>
                            <a:pt x="75148" y="733763"/>
                            <a:pt x="2323468" y="444112"/>
                            <a:pt x="4556760" y="0"/>
                          </a:cubicBezTo>
                          <a:cubicBezTo>
                            <a:pt x="7009880" y="-176779"/>
                            <a:pt x="9233358" y="916050"/>
                            <a:pt x="9113520" y="1885950"/>
                          </a:cubicBezTo>
                          <a:cubicBezTo>
                            <a:pt x="9083412" y="2598986"/>
                            <a:pt x="6649227" y="3962947"/>
                            <a:pt x="4556760" y="3771900"/>
                          </a:cubicBezTo>
                          <a:cubicBezTo>
                            <a:pt x="2009203" y="3623517"/>
                            <a:pt x="87779" y="3054109"/>
                            <a:pt x="0" y="1885950"/>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Graphic 15" descr="An organic shape with a flat edge">
            <a:extLst>
              <a:ext uri="{FF2B5EF4-FFF2-40B4-BE49-F238E27FC236}">
                <a16:creationId xmlns:a16="http://schemas.microsoft.com/office/drawing/2014/main" id="{633900C6-E777-6C2E-2459-1048A944FF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560" y="2502858"/>
            <a:ext cx="4662513" cy="4572000"/>
          </a:xfrm>
          <a:prstGeom prst="rect">
            <a:avLst/>
          </a:prstGeom>
        </p:spPr>
      </p:pic>
      <p:pic>
        <p:nvPicPr>
          <p:cNvPr id="17" name="Graphic 16" descr="An organic shape with a flat edge">
            <a:extLst>
              <a:ext uri="{FF2B5EF4-FFF2-40B4-BE49-F238E27FC236}">
                <a16:creationId xmlns:a16="http://schemas.microsoft.com/office/drawing/2014/main" id="{AEF752AA-F3BE-753F-A0C5-479378CFEEE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213044" y="2502858"/>
            <a:ext cx="4662513" cy="4572000"/>
          </a:xfrm>
          <a:prstGeom prst="rect">
            <a:avLst/>
          </a:prstGeom>
        </p:spPr>
      </p:pic>
    </p:spTree>
    <p:extLst>
      <p:ext uri="{BB962C8B-B14F-4D97-AF65-F5344CB8AC3E}">
        <p14:creationId xmlns:p14="http://schemas.microsoft.com/office/powerpoint/2010/main" val="1766886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3101847" y="899421"/>
            <a:ext cx="5788323" cy="971486"/>
          </a:xfrm>
        </p:spPr>
        <p:txBody>
          <a:bodyPr>
            <a:noAutofit/>
          </a:bodyPr>
          <a:lstStyle/>
          <a:p>
            <a:pPr algn="ctr"/>
            <a:r>
              <a:rPr lang="en-US" sz="5400">
                <a:solidFill>
                  <a:srgbClr val="FFC107"/>
                </a:solidFill>
                <a:latin typeface="Aptos Black"/>
              </a:rPr>
              <a:t>Product Features</a:t>
            </a:r>
            <a:endParaRPr lang="en-US"/>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grpSp>
        <p:nvGrpSpPr>
          <p:cNvPr id="16" name="Group 15">
            <a:extLst>
              <a:ext uri="{FF2B5EF4-FFF2-40B4-BE49-F238E27FC236}">
                <a16:creationId xmlns:a16="http://schemas.microsoft.com/office/drawing/2014/main" id="{FC216920-6919-00CB-95B3-37A5B71EF47B}"/>
              </a:ext>
            </a:extLst>
          </p:cNvPr>
          <p:cNvGrpSpPr/>
          <p:nvPr/>
        </p:nvGrpSpPr>
        <p:grpSpPr>
          <a:xfrm>
            <a:off x="268109" y="2075696"/>
            <a:ext cx="3528306" cy="4164060"/>
            <a:chOff x="504776" y="2057162"/>
            <a:chExt cx="3528306" cy="4164060"/>
          </a:xfrm>
        </p:grpSpPr>
        <p:sp>
          <p:nvSpPr>
            <p:cNvPr id="15" name="Rectangle: Rounded Corners 14">
              <a:extLst>
                <a:ext uri="{FF2B5EF4-FFF2-40B4-BE49-F238E27FC236}">
                  <a16:creationId xmlns:a16="http://schemas.microsoft.com/office/drawing/2014/main" id="{B1A66CDB-ECE6-4EB7-8F8A-E0F303EBCD59}"/>
                </a:ext>
              </a:extLst>
            </p:cNvPr>
            <p:cNvSpPr/>
            <p:nvPr/>
          </p:nvSpPr>
          <p:spPr>
            <a:xfrm>
              <a:off x="1046042" y="2183408"/>
              <a:ext cx="2987040" cy="4037814"/>
            </a:xfrm>
            <a:prstGeom prst="roundRect">
              <a:avLst>
                <a:gd name="adj" fmla="val 0"/>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AE3CCCF5-E36D-36AF-CC03-ACC26661671E}"/>
                </a:ext>
              </a:extLst>
            </p:cNvPr>
            <p:cNvSpPr/>
            <p:nvPr/>
          </p:nvSpPr>
          <p:spPr>
            <a:xfrm>
              <a:off x="916502" y="2057162"/>
              <a:ext cx="2987040" cy="4037814"/>
            </a:xfrm>
            <a:prstGeom prst="roundRect">
              <a:avLst>
                <a:gd name="adj" fmla="val 0"/>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8D271F9-DF22-BE2E-D472-045103380FD9}"/>
                </a:ext>
              </a:extLst>
            </p:cNvPr>
            <p:cNvSpPr txBox="1"/>
            <p:nvPr/>
          </p:nvSpPr>
          <p:spPr>
            <a:xfrm>
              <a:off x="959530" y="2277880"/>
              <a:ext cx="2900984" cy="707886"/>
            </a:xfrm>
            <a:prstGeom prst="rect">
              <a:avLst/>
            </a:prstGeom>
            <a:noFill/>
          </p:spPr>
          <p:txBody>
            <a:bodyPr wrap="square" rtlCol="0">
              <a:spAutoFit/>
            </a:bodyPr>
            <a:lstStyle/>
            <a:p>
              <a:pPr algn="ctr"/>
              <a:r>
                <a:rPr lang="en-US" sz="2000" b="1">
                  <a:solidFill>
                    <a:srgbClr val="FFC107"/>
                  </a:solidFill>
                  <a:latin typeface="Aptos Black" panose="020B0004020202020204" pitchFamily="34" charset="0"/>
                  <a:cs typeface="Times New Roman"/>
                </a:rPr>
                <a:t>User-Friendly, Web-Based Interface</a:t>
              </a:r>
              <a:endParaRPr lang="en-US" sz="2000">
                <a:solidFill>
                  <a:srgbClr val="FFC107"/>
                </a:solidFill>
                <a:latin typeface="Aptos Black" panose="020B0004020202020204" pitchFamily="34" charset="0"/>
                <a:cs typeface="Times New Roman"/>
              </a:endParaRPr>
            </a:p>
          </p:txBody>
        </p:sp>
        <p:sp>
          <p:nvSpPr>
            <p:cNvPr id="14" name="TextBox 13">
              <a:extLst>
                <a:ext uri="{FF2B5EF4-FFF2-40B4-BE49-F238E27FC236}">
                  <a16:creationId xmlns:a16="http://schemas.microsoft.com/office/drawing/2014/main" id="{C4B9DECD-B8C2-539E-429E-DB5303DDA444}"/>
                </a:ext>
              </a:extLst>
            </p:cNvPr>
            <p:cNvSpPr txBox="1"/>
            <p:nvPr/>
          </p:nvSpPr>
          <p:spPr>
            <a:xfrm>
              <a:off x="504776" y="3169920"/>
              <a:ext cx="3216619" cy="2465868"/>
            </a:xfrm>
            <a:prstGeom prst="rect">
              <a:avLst/>
            </a:prstGeom>
            <a:noFill/>
          </p:spPr>
          <p:txBody>
            <a:bodyPr wrap="square" rtlCol="0">
              <a:spAutoFit/>
            </a:bodyPr>
            <a:lstStyle/>
            <a:p>
              <a:pPr marL="742950" lvl="1" indent="-285750">
                <a:lnSpc>
                  <a:spcPct val="90000"/>
                </a:lnSpc>
                <a:spcBef>
                  <a:spcPts val="1000"/>
                </a:spcBef>
                <a:buFont typeface="Courier New"/>
                <a:buChar char="o"/>
              </a:pPr>
              <a:r>
                <a:rPr lang="en-US" sz="1800" b="1">
                  <a:solidFill>
                    <a:srgbClr val="47463F"/>
                  </a:solidFill>
                  <a:latin typeface="+mj-lt"/>
                  <a:cs typeface="Times New Roman"/>
                </a:rPr>
                <a:t>Users may upload a list of items and their verbal descriptions via excel spreadsheet.</a:t>
              </a:r>
            </a:p>
            <a:p>
              <a:pPr marL="742950" lvl="1" indent="-285750">
                <a:lnSpc>
                  <a:spcPct val="90000"/>
                </a:lnSpc>
                <a:spcBef>
                  <a:spcPts val="1000"/>
                </a:spcBef>
                <a:buFont typeface="Courier New"/>
                <a:buChar char="o"/>
              </a:pPr>
              <a:r>
                <a:rPr lang="en-US" sz="1800" b="1">
                  <a:solidFill>
                    <a:srgbClr val="47463F"/>
                  </a:solidFill>
                  <a:latin typeface="+mj-lt"/>
                  <a:cs typeface="Times New Roman"/>
                </a:rPr>
                <a:t>Once data collection and analysis is completed, the users may export the results to a excel spreadsheet.</a:t>
              </a:r>
            </a:p>
          </p:txBody>
        </p:sp>
      </p:grpSp>
      <p:grpSp>
        <p:nvGrpSpPr>
          <p:cNvPr id="17" name="Group 16">
            <a:extLst>
              <a:ext uri="{FF2B5EF4-FFF2-40B4-BE49-F238E27FC236}">
                <a16:creationId xmlns:a16="http://schemas.microsoft.com/office/drawing/2014/main" id="{B57CD085-55DA-0F2F-3417-00D1E7D3265F}"/>
              </a:ext>
            </a:extLst>
          </p:cNvPr>
          <p:cNvGrpSpPr/>
          <p:nvPr/>
        </p:nvGrpSpPr>
        <p:grpSpPr>
          <a:xfrm>
            <a:off x="4090764" y="2075696"/>
            <a:ext cx="3528306" cy="4164060"/>
            <a:chOff x="504776" y="2057162"/>
            <a:chExt cx="3528306" cy="4164060"/>
          </a:xfrm>
        </p:grpSpPr>
        <p:sp>
          <p:nvSpPr>
            <p:cNvPr id="18" name="Rectangle: Rounded Corners 17">
              <a:extLst>
                <a:ext uri="{FF2B5EF4-FFF2-40B4-BE49-F238E27FC236}">
                  <a16:creationId xmlns:a16="http://schemas.microsoft.com/office/drawing/2014/main" id="{BC5BCFFD-5F4A-397E-9EE4-B487B9DA4A8E}"/>
                </a:ext>
              </a:extLst>
            </p:cNvPr>
            <p:cNvSpPr/>
            <p:nvPr/>
          </p:nvSpPr>
          <p:spPr>
            <a:xfrm>
              <a:off x="1046042" y="2183408"/>
              <a:ext cx="2987040" cy="4037814"/>
            </a:xfrm>
            <a:prstGeom prst="roundRect">
              <a:avLst>
                <a:gd name="adj" fmla="val 0"/>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6D90AFFC-567B-746C-659C-DFF31CDBC2BD}"/>
                </a:ext>
              </a:extLst>
            </p:cNvPr>
            <p:cNvSpPr/>
            <p:nvPr/>
          </p:nvSpPr>
          <p:spPr>
            <a:xfrm>
              <a:off x="916502" y="2057162"/>
              <a:ext cx="2987040" cy="4037814"/>
            </a:xfrm>
            <a:prstGeom prst="roundRect">
              <a:avLst>
                <a:gd name="adj" fmla="val 0"/>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07AD082D-7A00-4C39-6D3D-CC1F30C17DD5}"/>
                </a:ext>
              </a:extLst>
            </p:cNvPr>
            <p:cNvSpPr txBox="1"/>
            <p:nvPr/>
          </p:nvSpPr>
          <p:spPr>
            <a:xfrm>
              <a:off x="985833" y="2253567"/>
              <a:ext cx="2848377" cy="1015663"/>
            </a:xfrm>
            <a:prstGeom prst="rect">
              <a:avLst/>
            </a:prstGeom>
            <a:noFill/>
          </p:spPr>
          <p:txBody>
            <a:bodyPr wrap="square" rtlCol="0">
              <a:spAutoFit/>
            </a:bodyPr>
            <a:lstStyle/>
            <a:p>
              <a:pPr algn="ctr"/>
              <a:r>
                <a:rPr lang="en-US" sz="2000" b="1">
                  <a:solidFill>
                    <a:srgbClr val="FFC107"/>
                  </a:solidFill>
                  <a:latin typeface="Aptos Black" panose="020B0004020202020204" pitchFamily="34" charset="0"/>
                  <a:cs typeface="Times New Roman"/>
                </a:rPr>
                <a:t>Automated Data Collection and Enrichment</a:t>
              </a:r>
              <a:endParaRPr lang="en-US" sz="2000">
                <a:solidFill>
                  <a:srgbClr val="FFC107"/>
                </a:solidFill>
                <a:latin typeface="Aptos Black" panose="020B0004020202020204" pitchFamily="34" charset="0"/>
                <a:cs typeface="Times New Roman"/>
              </a:endParaRPr>
            </a:p>
          </p:txBody>
        </p:sp>
        <p:sp>
          <p:nvSpPr>
            <p:cNvPr id="21" name="TextBox 20">
              <a:extLst>
                <a:ext uri="{FF2B5EF4-FFF2-40B4-BE49-F238E27FC236}">
                  <a16:creationId xmlns:a16="http://schemas.microsoft.com/office/drawing/2014/main" id="{143CE7C9-B3C5-3977-EBD2-BE7CF20D53BF}"/>
                </a:ext>
              </a:extLst>
            </p:cNvPr>
            <p:cNvSpPr txBox="1"/>
            <p:nvPr/>
          </p:nvSpPr>
          <p:spPr>
            <a:xfrm>
              <a:off x="504776" y="3281203"/>
              <a:ext cx="3216619" cy="1589731"/>
            </a:xfrm>
            <a:prstGeom prst="rect">
              <a:avLst/>
            </a:prstGeom>
            <a:noFill/>
          </p:spPr>
          <p:txBody>
            <a:bodyPr wrap="square" rtlCol="0">
              <a:spAutoFit/>
            </a:bodyPr>
            <a:lstStyle/>
            <a:p>
              <a:pPr marL="742950" lvl="1" indent="-285750">
                <a:lnSpc>
                  <a:spcPct val="90000"/>
                </a:lnSpc>
                <a:spcBef>
                  <a:spcPts val="1000"/>
                </a:spcBef>
                <a:buFont typeface="Courier New"/>
                <a:buChar char="o"/>
              </a:pPr>
              <a:r>
                <a:rPr lang="en-US" sz="1800" b="1">
                  <a:solidFill>
                    <a:srgbClr val="47463F"/>
                  </a:solidFill>
                  <a:latin typeface="+mj-lt"/>
                  <a:cs typeface="Times New Roman"/>
                </a:rPr>
                <a:t>The system extracts information about each item and gathers additional information using web scraping and large language models. </a:t>
              </a:r>
            </a:p>
          </p:txBody>
        </p:sp>
      </p:grpSp>
      <p:grpSp>
        <p:nvGrpSpPr>
          <p:cNvPr id="22" name="Group 21">
            <a:extLst>
              <a:ext uri="{FF2B5EF4-FFF2-40B4-BE49-F238E27FC236}">
                <a16:creationId xmlns:a16="http://schemas.microsoft.com/office/drawing/2014/main" id="{9D918814-7778-1FAF-1D1F-D203A6A2BEB2}"/>
              </a:ext>
            </a:extLst>
          </p:cNvPr>
          <p:cNvGrpSpPr/>
          <p:nvPr/>
        </p:nvGrpSpPr>
        <p:grpSpPr>
          <a:xfrm>
            <a:off x="7913419" y="2075696"/>
            <a:ext cx="3528306" cy="4164060"/>
            <a:chOff x="504776" y="2057162"/>
            <a:chExt cx="3528306" cy="4164060"/>
          </a:xfrm>
        </p:grpSpPr>
        <p:sp>
          <p:nvSpPr>
            <p:cNvPr id="23" name="Rectangle: Rounded Corners 22">
              <a:extLst>
                <a:ext uri="{FF2B5EF4-FFF2-40B4-BE49-F238E27FC236}">
                  <a16:creationId xmlns:a16="http://schemas.microsoft.com/office/drawing/2014/main" id="{1B3C0FD4-C759-CF3B-DFC8-E21C846DC788}"/>
                </a:ext>
              </a:extLst>
            </p:cNvPr>
            <p:cNvSpPr/>
            <p:nvPr/>
          </p:nvSpPr>
          <p:spPr>
            <a:xfrm>
              <a:off x="1046042" y="2183408"/>
              <a:ext cx="2987040" cy="4037814"/>
            </a:xfrm>
            <a:prstGeom prst="roundRect">
              <a:avLst>
                <a:gd name="adj" fmla="val 0"/>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3C3164DE-BEA9-E9A7-02C6-9704C8402FCC}"/>
                </a:ext>
              </a:extLst>
            </p:cNvPr>
            <p:cNvSpPr/>
            <p:nvPr/>
          </p:nvSpPr>
          <p:spPr>
            <a:xfrm>
              <a:off x="916502" y="2057162"/>
              <a:ext cx="2987040" cy="4037814"/>
            </a:xfrm>
            <a:prstGeom prst="roundRect">
              <a:avLst>
                <a:gd name="adj" fmla="val 0"/>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6B274FB2-37AB-3F7F-8FA3-4CB132959893}"/>
                </a:ext>
              </a:extLst>
            </p:cNvPr>
            <p:cNvSpPr txBox="1"/>
            <p:nvPr/>
          </p:nvSpPr>
          <p:spPr>
            <a:xfrm>
              <a:off x="959530" y="2277880"/>
              <a:ext cx="2900984" cy="707886"/>
            </a:xfrm>
            <a:prstGeom prst="rect">
              <a:avLst/>
            </a:prstGeom>
            <a:noFill/>
          </p:spPr>
          <p:txBody>
            <a:bodyPr wrap="square" rtlCol="0">
              <a:spAutoFit/>
            </a:bodyPr>
            <a:lstStyle/>
            <a:p>
              <a:pPr algn="ctr"/>
              <a:r>
                <a:rPr lang="en-US" sz="2000" b="1">
                  <a:solidFill>
                    <a:srgbClr val="FFC107"/>
                  </a:solidFill>
                  <a:latin typeface="Aptos Black" panose="020B0004020202020204" pitchFamily="34" charset="0"/>
                  <a:cs typeface="Times New Roman"/>
                </a:rPr>
                <a:t>Vendibility </a:t>
              </a:r>
            </a:p>
            <a:p>
              <a:pPr algn="ctr"/>
              <a:r>
                <a:rPr lang="en-US" sz="2000" b="1">
                  <a:solidFill>
                    <a:srgbClr val="FFC107"/>
                  </a:solidFill>
                  <a:latin typeface="Aptos Black" panose="020B0004020202020204" pitchFamily="34" charset="0"/>
                  <a:cs typeface="Times New Roman"/>
                </a:rPr>
                <a:t>Analysis</a:t>
              </a:r>
              <a:endParaRPr lang="en-US" sz="2000">
                <a:solidFill>
                  <a:srgbClr val="FFC107"/>
                </a:solidFill>
                <a:latin typeface="Aptos Black" panose="020B0004020202020204" pitchFamily="34" charset="0"/>
                <a:cs typeface="Times New Roman"/>
              </a:endParaRPr>
            </a:p>
          </p:txBody>
        </p:sp>
        <p:sp>
          <p:nvSpPr>
            <p:cNvPr id="26" name="TextBox 25">
              <a:extLst>
                <a:ext uri="{FF2B5EF4-FFF2-40B4-BE49-F238E27FC236}">
                  <a16:creationId xmlns:a16="http://schemas.microsoft.com/office/drawing/2014/main" id="{9FC1B67B-5185-EA25-9C33-75BEA214F4FD}"/>
                </a:ext>
              </a:extLst>
            </p:cNvPr>
            <p:cNvSpPr txBox="1"/>
            <p:nvPr/>
          </p:nvSpPr>
          <p:spPr>
            <a:xfrm>
              <a:off x="504776" y="3169920"/>
              <a:ext cx="3216619" cy="2465868"/>
            </a:xfrm>
            <a:prstGeom prst="rect">
              <a:avLst/>
            </a:prstGeom>
            <a:noFill/>
          </p:spPr>
          <p:txBody>
            <a:bodyPr wrap="square" rtlCol="0">
              <a:spAutoFit/>
            </a:bodyPr>
            <a:lstStyle/>
            <a:p>
              <a:pPr marL="742950" lvl="1" indent="-285750">
                <a:lnSpc>
                  <a:spcPct val="90000"/>
                </a:lnSpc>
                <a:spcBef>
                  <a:spcPts val="1000"/>
                </a:spcBef>
                <a:buFont typeface="Courier New"/>
                <a:buChar char="o"/>
              </a:pPr>
              <a:r>
                <a:rPr lang="en-US" sz="1800" b="1">
                  <a:solidFill>
                    <a:srgbClr val="47463F"/>
                  </a:solidFill>
                  <a:latin typeface="+mj-lt"/>
                  <a:cs typeface="Times New Roman"/>
                </a:rPr>
                <a:t>The system then uses the data collected to calculate the best vending method.</a:t>
              </a:r>
            </a:p>
            <a:p>
              <a:pPr marL="742950" lvl="1" indent="-285750">
                <a:lnSpc>
                  <a:spcPct val="90000"/>
                </a:lnSpc>
                <a:spcBef>
                  <a:spcPts val="1000"/>
                </a:spcBef>
                <a:buFont typeface="Courier New"/>
                <a:buChar char="o"/>
              </a:pPr>
              <a:r>
                <a:rPr lang="en-US" sz="1800" b="1">
                  <a:solidFill>
                    <a:srgbClr val="47463F"/>
                  </a:solidFill>
                  <a:latin typeface="+mj-lt"/>
                  <a:cs typeface="Times New Roman"/>
                </a:rPr>
                <a:t>Item information is stored in the CribMaster item "catalogue" for later use. </a:t>
              </a:r>
            </a:p>
          </p:txBody>
        </p:sp>
      </p:grpSp>
    </p:spTree>
    <p:extLst>
      <p:ext uri="{BB962C8B-B14F-4D97-AF65-F5344CB8AC3E}">
        <p14:creationId xmlns:p14="http://schemas.microsoft.com/office/powerpoint/2010/main" val="366715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24B25092-E446-FC6F-37A9-A8EFD3EC970D}"/>
              </a:ext>
            </a:extLst>
          </p:cNvPr>
          <p:cNvSpPr/>
          <p:nvPr/>
        </p:nvSpPr>
        <p:spPr>
          <a:xfrm>
            <a:off x="5643912" y="1227665"/>
            <a:ext cx="1718733" cy="1718734"/>
          </a:xfrm>
          <a:prstGeom prst="rect">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1030263" y="2621378"/>
            <a:ext cx="3533269" cy="1615244"/>
          </a:xfrm>
        </p:spPr>
        <p:txBody>
          <a:bodyPr>
            <a:noAutofit/>
          </a:bodyPr>
          <a:lstStyle/>
          <a:p>
            <a:r>
              <a:rPr lang="en-US" sz="5400">
                <a:solidFill>
                  <a:srgbClr val="FFC107"/>
                </a:solidFill>
                <a:latin typeface="Aptos Black" panose="020B0004020202020204" pitchFamily="34" charset="0"/>
              </a:rPr>
              <a:t>Team Members</a:t>
            </a:r>
          </a:p>
        </p:txBody>
      </p:sp>
      <p:sp>
        <p:nvSpPr>
          <p:cNvPr id="74" name="Rectangle 73">
            <a:extLst>
              <a:ext uri="{FF2B5EF4-FFF2-40B4-BE49-F238E27FC236}">
                <a16:creationId xmlns:a16="http://schemas.microsoft.com/office/drawing/2014/main" id="{F3350B31-3F83-3B15-2241-6F6F233B2A95}"/>
              </a:ext>
            </a:extLst>
          </p:cNvPr>
          <p:cNvSpPr/>
          <p:nvPr/>
        </p:nvSpPr>
        <p:spPr>
          <a:xfrm>
            <a:off x="5728579" y="1154588"/>
            <a:ext cx="1718733" cy="1718733"/>
          </a:xfrm>
          <a:prstGeom prst="rect">
            <a:avLst/>
          </a:prstGeom>
          <a:blipFill dpi="0" rotWithShape="1">
            <a:blip r:embed="rId2">
              <a:extLst>
                <a:ext uri="{28A0092B-C50C-407E-A947-70E740481C1C}">
                  <a14:useLocalDpi xmlns:a14="http://schemas.microsoft.com/office/drawing/2010/main" val="0"/>
                </a:ext>
              </a:extLst>
            </a:blip>
            <a:srcRect/>
            <a:stretch>
              <a:fillRect l="493" t="-33418" r="-493" b="-22600"/>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TextBox 79">
            <a:extLst>
              <a:ext uri="{FF2B5EF4-FFF2-40B4-BE49-F238E27FC236}">
                <a16:creationId xmlns:a16="http://schemas.microsoft.com/office/drawing/2014/main" id="{5F4FC9D3-3D83-6432-C699-A044AC5D1D58}"/>
              </a:ext>
            </a:extLst>
          </p:cNvPr>
          <p:cNvSpPr txBox="1"/>
          <p:nvPr/>
        </p:nvSpPr>
        <p:spPr>
          <a:xfrm>
            <a:off x="5686245" y="2992093"/>
            <a:ext cx="1803400" cy="800219"/>
          </a:xfrm>
          <a:prstGeom prst="rect">
            <a:avLst/>
          </a:prstGeom>
          <a:noFill/>
        </p:spPr>
        <p:txBody>
          <a:bodyPr wrap="square" lIns="91440" tIns="45720" rIns="91440" bIns="45720" rtlCol="0" anchor="t">
            <a:spAutoFit/>
          </a:bodyPr>
          <a:lstStyle/>
          <a:p>
            <a:r>
              <a:rPr lang="en-US" b="1">
                <a:solidFill>
                  <a:srgbClr val="FFC107"/>
                </a:solidFill>
                <a:latin typeface="Aptos Display"/>
              </a:rPr>
              <a:t>Matthew Periut</a:t>
            </a:r>
          </a:p>
          <a:p>
            <a:r>
              <a:rPr lang="en-US" sz="1400">
                <a:solidFill>
                  <a:srgbClr val="FFE7A3"/>
                </a:solidFill>
              </a:rPr>
              <a:t>Team Lead</a:t>
            </a:r>
          </a:p>
          <a:p>
            <a:r>
              <a:rPr lang="en-US" sz="1400">
                <a:solidFill>
                  <a:srgbClr val="FFE7A3"/>
                </a:solidFill>
              </a:rPr>
              <a:t>Backend Developer</a:t>
            </a:r>
            <a:endParaRPr lang="en-US"/>
          </a:p>
        </p:txBody>
      </p:sp>
      <p:sp>
        <p:nvSpPr>
          <p:cNvPr id="81" name="TextBox 80">
            <a:extLst>
              <a:ext uri="{FF2B5EF4-FFF2-40B4-BE49-F238E27FC236}">
                <a16:creationId xmlns:a16="http://schemas.microsoft.com/office/drawing/2014/main" id="{819B5D91-9656-F23C-B010-8A5008FC7574}"/>
              </a:ext>
            </a:extLst>
          </p:cNvPr>
          <p:cNvSpPr txBox="1"/>
          <p:nvPr/>
        </p:nvSpPr>
        <p:spPr>
          <a:xfrm>
            <a:off x="7772749" y="2987214"/>
            <a:ext cx="1718733" cy="584775"/>
          </a:xfrm>
          <a:prstGeom prst="rect">
            <a:avLst/>
          </a:prstGeom>
          <a:noFill/>
        </p:spPr>
        <p:txBody>
          <a:bodyPr wrap="square" rtlCol="0">
            <a:spAutoFit/>
          </a:bodyPr>
          <a:lstStyle/>
          <a:p>
            <a:r>
              <a:rPr lang="en-US" b="1">
                <a:solidFill>
                  <a:srgbClr val="FFC107"/>
                </a:solidFill>
                <a:latin typeface="Aptos Display" panose="020B0004020202020204" pitchFamily="34" charset="0"/>
              </a:rPr>
              <a:t>Cohen Miller</a:t>
            </a:r>
          </a:p>
          <a:p>
            <a:r>
              <a:rPr lang="en-US" sz="1400">
                <a:solidFill>
                  <a:srgbClr val="FFE7A3"/>
                </a:solidFill>
              </a:rPr>
              <a:t>Data Developer</a:t>
            </a:r>
          </a:p>
        </p:txBody>
      </p:sp>
      <p:sp>
        <p:nvSpPr>
          <p:cNvPr id="82" name="TextBox 81">
            <a:extLst>
              <a:ext uri="{FF2B5EF4-FFF2-40B4-BE49-F238E27FC236}">
                <a16:creationId xmlns:a16="http://schemas.microsoft.com/office/drawing/2014/main" id="{3C6DE63F-CF5B-0EE0-9F8E-222340011F29}"/>
              </a:ext>
            </a:extLst>
          </p:cNvPr>
          <p:cNvSpPr txBox="1"/>
          <p:nvPr/>
        </p:nvSpPr>
        <p:spPr>
          <a:xfrm>
            <a:off x="9808453" y="2978815"/>
            <a:ext cx="1792494" cy="584775"/>
          </a:xfrm>
          <a:prstGeom prst="rect">
            <a:avLst/>
          </a:prstGeom>
          <a:noFill/>
        </p:spPr>
        <p:txBody>
          <a:bodyPr wrap="square" rtlCol="0">
            <a:spAutoFit/>
          </a:bodyPr>
          <a:lstStyle/>
          <a:p>
            <a:r>
              <a:rPr lang="en-US" b="1">
                <a:solidFill>
                  <a:srgbClr val="FFC107"/>
                </a:solidFill>
                <a:latin typeface="Aptos Display" panose="020B0004020202020204" pitchFamily="34" charset="0"/>
              </a:rPr>
              <a:t>Carter Ray</a:t>
            </a:r>
          </a:p>
          <a:p>
            <a:r>
              <a:rPr lang="en-US" sz="1400">
                <a:solidFill>
                  <a:srgbClr val="FFE7A3"/>
                </a:solidFill>
              </a:rPr>
              <a:t>Frontend Developer</a:t>
            </a:r>
          </a:p>
        </p:txBody>
      </p:sp>
      <p:sp>
        <p:nvSpPr>
          <p:cNvPr id="83" name="TextBox 82">
            <a:extLst>
              <a:ext uri="{FF2B5EF4-FFF2-40B4-BE49-F238E27FC236}">
                <a16:creationId xmlns:a16="http://schemas.microsoft.com/office/drawing/2014/main" id="{A7365415-5D30-AC26-9719-3067B9AB3C2D}"/>
              </a:ext>
            </a:extLst>
          </p:cNvPr>
          <p:cNvSpPr txBox="1"/>
          <p:nvPr/>
        </p:nvSpPr>
        <p:spPr>
          <a:xfrm>
            <a:off x="6384655" y="5714197"/>
            <a:ext cx="2125314" cy="584775"/>
          </a:xfrm>
          <a:prstGeom prst="rect">
            <a:avLst/>
          </a:prstGeom>
          <a:noFill/>
        </p:spPr>
        <p:txBody>
          <a:bodyPr wrap="square" rtlCol="0">
            <a:spAutoFit/>
          </a:bodyPr>
          <a:lstStyle/>
          <a:p>
            <a:r>
              <a:rPr lang="en-US" b="1">
                <a:solidFill>
                  <a:srgbClr val="FFC107"/>
                </a:solidFill>
                <a:latin typeface="Aptos Display" panose="020B0004020202020204" pitchFamily="34" charset="0"/>
              </a:rPr>
              <a:t>Dawniqueca Steele</a:t>
            </a:r>
          </a:p>
          <a:p>
            <a:r>
              <a:rPr lang="en-US" sz="1400">
                <a:solidFill>
                  <a:srgbClr val="FFE7A3"/>
                </a:solidFill>
              </a:rPr>
              <a:t>UI Designer</a:t>
            </a:r>
          </a:p>
        </p:txBody>
      </p:sp>
      <p:sp>
        <p:nvSpPr>
          <p:cNvPr id="84" name="TextBox 83">
            <a:extLst>
              <a:ext uri="{FF2B5EF4-FFF2-40B4-BE49-F238E27FC236}">
                <a16:creationId xmlns:a16="http://schemas.microsoft.com/office/drawing/2014/main" id="{F26AD96C-9251-CA18-1470-D2D0CFBC652D}"/>
              </a:ext>
            </a:extLst>
          </p:cNvPr>
          <p:cNvSpPr txBox="1"/>
          <p:nvPr/>
        </p:nvSpPr>
        <p:spPr>
          <a:xfrm>
            <a:off x="8779753" y="5714197"/>
            <a:ext cx="1792494" cy="584775"/>
          </a:xfrm>
          <a:prstGeom prst="rect">
            <a:avLst/>
          </a:prstGeom>
          <a:noFill/>
        </p:spPr>
        <p:txBody>
          <a:bodyPr wrap="square" rtlCol="0">
            <a:spAutoFit/>
          </a:bodyPr>
          <a:lstStyle/>
          <a:p>
            <a:r>
              <a:rPr lang="en-US" b="1">
                <a:solidFill>
                  <a:srgbClr val="FFC107"/>
                </a:solidFill>
                <a:latin typeface="Aptos Display" panose="020B0004020202020204" pitchFamily="34" charset="0"/>
              </a:rPr>
              <a:t>Justin Hughes</a:t>
            </a:r>
          </a:p>
          <a:p>
            <a:r>
              <a:rPr lang="en-US" sz="1400">
                <a:solidFill>
                  <a:srgbClr val="FFE7A3"/>
                </a:solidFill>
              </a:rPr>
              <a:t>Automation</a:t>
            </a:r>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3">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sp>
        <p:nvSpPr>
          <p:cNvPr id="16" name="Rectangle 15">
            <a:extLst>
              <a:ext uri="{FF2B5EF4-FFF2-40B4-BE49-F238E27FC236}">
                <a16:creationId xmlns:a16="http://schemas.microsoft.com/office/drawing/2014/main" id="{2920D93D-8526-65E1-8C3B-6065494CEDB0}"/>
              </a:ext>
            </a:extLst>
          </p:cNvPr>
          <p:cNvSpPr/>
          <p:nvPr/>
        </p:nvSpPr>
        <p:spPr>
          <a:xfrm>
            <a:off x="7688082" y="1227665"/>
            <a:ext cx="1718733" cy="1718734"/>
          </a:xfrm>
          <a:prstGeom prst="rect">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1781DAF-74DC-4171-1BBB-6613309C98A9}"/>
              </a:ext>
            </a:extLst>
          </p:cNvPr>
          <p:cNvSpPr/>
          <p:nvPr/>
        </p:nvSpPr>
        <p:spPr>
          <a:xfrm>
            <a:off x="7779837" y="1154588"/>
            <a:ext cx="1718733" cy="1718733"/>
          </a:xfrm>
          <a:prstGeom prst="rect">
            <a:avLst/>
          </a:prstGeom>
          <a:blipFill dpi="0" rotWithShape="1">
            <a:blip r:embed="rId5">
              <a:extLst>
                <a:ext uri="{28A0092B-C50C-407E-A947-70E740481C1C}">
                  <a14:useLocalDpi xmlns:a14="http://schemas.microsoft.com/office/drawing/2010/main" val="0"/>
                </a:ext>
              </a:extLst>
            </a:blip>
            <a:srcRect/>
            <a:stretch>
              <a:fillRect l="573" t="-4631" r="-573" b="-3320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4ED769A-8D6C-A624-06E9-AD6EDE20FDA7}"/>
              </a:ext>
            </a:extLst>
          </p:cNvPr>
          <p:cNvSpPr/>
          <p:nvPr/>
        </p:nvSpPr>
        <p:spPr>
          <a:xfrm>
            <a:off x="9816919" y="1227665"/>
            <a:ext cx="1718733" cy="1718734"/>
          </a:xfrm>
          <a:prstGeom prst="rect">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A28DD59-D454-E718-B502-22CB44A4EE51}"/>
              </a:ext>
            </a:extLst>
          </p:cNvPr>
          <p:cNvSpPr/>
          <p:nvPr/>
        </p:nvSpPr>
        <p:spPr>
          <a:xfrm>
            <a:off x="9901586" y="1154588"/>
            <a:ext cx="1718733" cy="1718733"/>
          </a:xfrm>
          <a:prstGeom prst="rect">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B7B2DAC-0A8B-8C02-AC46-02CCA532C630}"/>
              </a:ext>
            </a:extLst>
          </p:cNvPr>
          <p:cNvSpPr/>
          <p:nvPr/>
        </p:nvSpPr>
        <p:spPr>
          <a:xfrm>
            <a:off x="6503278" y="3995463"/>
            <a:ext cx="1718733" cy="1718734"/>
          </a:xfrm>
          <a:prstGeom prst="rect">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B66624-1563-6206-2AD4-598CE766D57A}"/>
              </a:ext>
            </a:extLst>
          </p:cNvPr>
          <p:cNvSpPr/>
          <p:nvPr/>
        </p:nvSpPr>
        <p:spPr>
          <a:xfrm>
            <a:off x="6587945" y="3922386"/>
            <a:ext cx="1718733" cy="1718733"/>
          </a:xfrm>
          <a:prstGeom prst="rect">
            <a:avLst/>
          </a:prstGeom>
          <a:blipFill dpi="0" rotWithShape="1">
            <a:blip r:embed="rId6">
              <a:extLst>
                <a:ext uri="{28A0092B-C50C-407E-A947-70E740481C1C}">
                  <a14:useLocalDpi xmlns:a14="http://schemas.microsoft.com/office/drawing/2010/main" val="0"/>
                </a:ext>
              </a:extLst>
            </a:blip>
            <a:srcRect/>
            <a:stretch>
              <a:fillRect l="-11828" t="-13760" r="-4926" b="-44464"/>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28442F1-F439-6A0F-8EC2-5AF89D5A2DAB}"/>
              </a:ext>
            </a:extLst>
          </p:cNvPr>
          <p:cNvSpPr/>
          <p:nvPr/>
        </p:nvSpPr>
        <p:spPr>
          <a:xfrm>
            <a:off x="8872885" y="3984678"/>
            <a:ext cx="1718733" cy="1718734"/>
          </a:xfrm>
          <a:prstGeom prst="rect">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9BF5C58-B8B3-40EC-0E69-5A2FAAEC315B}"/>
              </a:ext>
            </a:extLst>
          </p:cNvPr>
          <p:cNvSpPr/>
          <p:nvPr/>
        </p:nvSpPr>
        <p:spPr>
          <a:xfrm>
            <a:off x="8957552" y="3911601"/>
            <a:ext cx="1718733" cy="1718733"/>
          </a:xfrm>
          <a:prstGeom prst="rect">
            <a:avLst/>
          </a:prstGeom>
          <a:blipFill dpi="0" rotWithShape="1">
            <a:blip r:embed="rId7">
              <a:extLst>
                <a:ext uri="{28A0092B-C50C-407E-A947-70E740481C1C}">
                  <a14:useLocalDpi xmlns:a14="http://schemas.microsoft.com/office/drawing/2010/main" val="0"/>
                </a:ext>
              </a:extLst>
            </a:blip>
            <a:srcRect/>
            <a:stretch>
              <a:fillRect t="-31781" b="-45997"/>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in a grey shirt&#10;&#10;Description automatically generated">
            <a:extLst>
              <a:ext uri="{FF2B5EF4-FFF2-40B4-BE49-F238E27FC236}">
                <a16:creationId xmlns:a16="http://schemas.microsoft.com/office/drawing/2014/main" id="{8AD5761C-E139-E5DF-B909-48894A317ACA}"/>
              </a:ext>
            </a:extLst>
          </p:cNvPr>
          <p:cNvPicPr>
            <a:picLocks noChangeAspect="1"/>
          </p:cNvPicPr>
          <p:nvPr/>
        </p:nvPicPr>
        <p:blipFill rotWithShape="1">
          <a:blip r:embed="rId8">
            <a:extLst>
              <a:ext uri="{28A0092B-C50C-407E-A947-70E740481C1C}">
                <a14:useLocalDpi xmlns:a14="http://schemas.microsoft.com/office/drawing/2010/main" val="0"/>
              </a:ext>
            </a:extLst>
          </a:blip>
          <a:srcRect l="5422" t="6143" r="14348" b="1034"/>
          <a:stretch/>
        </p:blipFill>
        <p:spPr>
          <a:xfrm>
            <a:off x="9908674" y="1154587"/>
            <a:ext cx="1718733" cy="1718734"/>
          </a:xfrm>
          <a:prstGeom prst="rect">
            <a:avLst/>
          </a:prstGeom>
        </p:spPr>
      </p:pic>
    </p:spTree>
    <p:extLst>
      <p:ext uri="{BB962C8B-B14F-4D97-AF65-F5344CB8AC3E}">
        <p14:creationId xmlns:p14="http://schemas.microsoft.com/office/powerpoint/2010/main" val="1922515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2533645" y="1486158"/>
            <a:ext cx="7124710" cy="586931"/>
          </a:xfrm>
        </p:spPr>
        <p:txBody>
          <a:bodyPr>
            <a:noAutofit/>
          </a:bodyPr>
          <a:lstStyle/>
          <a:p>
            <a:pPr algn="ctr"/>
            <a:r>
              <a:rPr lang="en-US" sz="5400">
                <a:solidFill>
                  <a:srgbClr val="FFC107"/>
                </a:solidFill>
                <a:latin typeface="Aptos Black"/>
              </a:rPr>
              <a:t>Tools &amp; Resources</a:t>
            </a:r>
            <a:endParaRPr lang="en-US"/>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pic>
        <p:nvPicPr>
          <p:cNvPr id="11" name="Picture 10" descr="A black background with a black square&#10;&#10;Description automatically generated with medium confidence">
            <a:extLst>
              <a:ext uri="{FF2B5EF4-FFF2-40B4-BE49-F238E27FC236}">
                <a16:creationId xmlns:a16="http://schemas.microsoft.com/office/drawing/2014/main" id="{63328CE4-120C-8DC8-C2C2-D551E0BDCA1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770653" y="3042459"/>
            <a:ext cx="965653" cy="978703"/>
          </a:xfrm>
          <a:prstGeom prst="rect">
            <a:avLst/>
          </a:prstGeom>
          <a:noFill/>
        </p:spPr>
      </p:pic>
      <p:pic>
        <p:nvPicPr>
          <p:cNvPr id="13" name="Picture 12" descr="A white letter on a black background&#10;&#10;Description automatically generated">
            <a:extLst>
              <a:ext uri="{FF2B5EF4-FFF2-40B4-BE49-F238E27FC236}">
                <a16:creationId xmlns:a16="http://schemas.microsoft.com/office/drawing/2014/main" id="{79D6C9EB-74B8-1E99-84A7-3DADEAD9B3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26500" y="3126437"/>
            <a:ext cx="2446109" cy="693064"/>
          </a:xfrm>
          <a:prstGeom prst="rect">
            <a:avLst/>
          </a:prstGeom>
        </p:spPr>
      </p:pic>
      <p:pic>
        <p:nvPicPr>
          <p:cNvPr id="15" name="Picture 14" descr="A white swirly shapes on a black background&#10;&#10;Description automatically generated">
            <a:extLst>
              <a:ext uri="{FF2B5EF4-FFF2-40B4-BE49-F238E27FC236}">
                <a16:creationId xmlns:a16="http://schemas.microsoft.com/office/drawing/2014/main" id="{7CE83119-1E8C-B2A8-2DFC-4302DC25B0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9425" y="2820086"/>
            <a:ext cx="1423448" cy="1423448"/>
          </a:xfrm>
          <a:prstGeom prst="rect">
            <a:avLst/>
          </a:prstGeom>
        </p:spPr>
      </p:pic>
      <p:pic>
        <p:nvPicPr>
          <p:cNvPr id="17" name="Picture 16" descr="A white symbol with a black background&#10;&#10;Description automatically generated">
            <a:extLst>
              <a:ext uri="{FF2B5EF4-FFF2-40B4-BE49-F238E27FC236}">
                <a16:creationId xmlns:a16="http://schemas.microsoft.com/office/drawing/2014/main" id="{D6442DF6-8323-5549-F20F-2057D94CBC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81070" y="3066511"/>
            <a:ext cx="1071888" cy="954651"/>
          </a:xfrm>
          <a:prstGeom prst="rect">
            <a:avLst/>
          </a:prstGeom>
        </p:spPr>
      </p:pic>
      <p:pic>
        <p:nvPicPr>
          <p:cNvPr id="19" name="Picture 18" descr="A black background with white letters&#10;&#10;Description automatically generated">
            <a:extLst>
              <a:ext uri="{FF2B5EF4-FFF2-40B4-BE49-F238E27FC236}">
                <a16:creationId xmlns:a16="http://schemas.microsoft.com/office/drawing/2014/main" id="{EAB454F8-D626-F80D-37B5-6A5781C642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56236" y="3291853"/>
            <a:ext cx="2446109" cy="617076"/>
          </a:xfrm>
          <a:prstGeom prst="rect">
            <a:avLst/>
          </a:prstGeom>
        </p:spPr>
      </p:pic>
      <p:pic>
        <p:nvPicPr>
          <p:cNvPr id="20" name="Graphic 19" descr="An organic shape with a flat edge">
            <a:extLst>
              <a:ext uri="{FF2B5EF4-FFF2-40B4-BE49-F238E27FC236}">
                <a16:creationId xmlns:a16="http://schemas.microsoft.com/office/drawing/2014/main" id="{FB1FF94B-5DB0-366C-0C92-BC85831C4D4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flipH="1">
            <a:off x="8213044" y="2502858"/>
            <a:ext cx="4662513" cy="4572000"/>
          </a:xfrm>
          <a:prstGeom prst="rect">
            <a:avLst/>
          </a:prstGeom>
        </p:spPr>
      </p:pic>
      <p:pic>
        <p:nvPicPr>
          <p:cNvPr id="21" name="Graphic 20" descr="An organic shape with a flat edge">
            <a:extLst>
              <a:ext uri="{FF2B5EF4-FFF2-40B4-BE49-F238E27FC236}">
                <a16:creationId xmlns:a16="http://schemas.microsoft.com/office/drawing/2014/main" id="{787AFC9B-ECB2-4AC5-47A1-0797767746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02560" y="2502858"/>
            <a:ext cx="4662513" cy="4572000"/>
          </a:xfrm>
          <a:prstGeom prst="rect">
            <a:avLst/>
          </a:prstGeom>
        </p:spPr>
      </p:pic>
    </p:spTree>
    <p:extLst>
      <p:ext uri="{BB962C8B-B14F-4D97-AF65-F5344CB8AC3E}">
        <p14:creationId xmlns:p14="http://schemas.microsoft.com/office/powerpoint/2010/main" val="2371183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2533645" y="1033792"/>
            <a:ext cx="7124710" cy="586931"/>
          </a:xfrm>
        </p:spPr>
        <p:txBody>
          <a:bodyPr>
            <a:noAutofit/>
          </a:bodyPr>
          <a:lstStyle/>
          <a:p>
            <a:pPr algn="ctr"/>
            <a:r>
              <a:rPr lang="en-US" sz="4800">
                <a:solidFill>
                  <a:srgbClr val="FFC107"/>
                </a:solidFill>
                <a:latin typeface="Aptos Black"/>
              </a:rPr>
              <a:t>Milestone Schedule</a:t>
            </a:r>
            <a:endParaRPr lang="en-US" sz="4000"/>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sp>
        <p:nvSpPr>
          <p:cNvPr id="35" name="Rectangle: Rounded Corners 34">
            <a:extLst>
              <a:ext uri="{FF2B5EF4-FFF2-40B4-BE49-F238E27FC236}">
                <a16:creationId xmlns:a16="http://schemas.microsoft.com/office/drawing/2014/main" id="{729AB9CB-0DBF-410A-94B7-A48F80E00579}"/>
              </a:ext>
            </a:extLst>
          </p:cNvPr>
          <p:cNvSpPr/>
          <p:nvPr/>
        </p:nvSpPr>
        <p:spPr>
          <a:xfrm>
            <a:off x="609600" y="2098498"/>
            <a:ext cx="10972800" cy="109713"/>
          </a:xfrm>
          <a:prstGeom prst="roundRect">
            <a:avLst>
              <a:gd name="adj" fmla="val 50000"/>
            </a:avLst>
          </a:prstGeom>
          <a:solidFill>
            <a:srgbClr val="FFE7A3"/>
          </a:solidFill>
          <a:ln>
            <a:solidFill>
              <a:srgbClr val="FFE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54BEDC5-8369-10CD-2B14-1D6507E3149B}"/>
              </a:ext>
            </a:extLst>
          </p:cNvPr>
          <p:cNvCxnSpPr/>
          <p:nvPr/>
        </p:nvCxnSpPr>
        <p:spPr>
          <a:xfrm>
            <a:off x="4053311" y="1761976"/>
            <a:ext cx="0" cy="673043"/>
          </a:xfrm>
          <a:prstGeom prst="line">
            <a:avLst/>
          </a:prstGeom>
          <a:ln w="57150">
            <a:solidFill>
              <a:srgbClr val="2A2A2A"/>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10F469C3-F83D-5DB3-BEDB-24ACC67FF71E}"/>
              </a:ext>
            </a:extLst>
          </p:cNvPr>
          <p:cNvCxnSpPr>
            <a:cxnSpLocks/>
          </p:cNvCxnSpPr>
          <p:nvPr/>
        </p:nvCxnSpPr>
        <p:spPr>
          <a:xfrm>
            <a:off x="8024177" y="1761976"/>
            <a:ext cx="0" cy="673043"/>
          </a:xfrm>
          <a:prstGeom prst="line">
            <a:avLst/>
          </a:prstGeom>
          <a:ln w="57150">
            <a:solidFill>
              <a:srgbClr val="2A2A2A"/>
            </a:solidFill>
          </a:ln>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03FFA453-C9CD-F054-954F-3B7D25F5ED87}"/>
              </a:ext>
            </a:extLst>
          </p:cNvPr>
          <p:cNvCxnSpPr>
            <a:cxnSpLocks/>
          </p:cNvCxnSpPr>
          <p:nvPr/>
        </p:nvCxnSpPr>
        <p:spPr>
          <a:xfrm>
            <a:off x="2293628" y="2098498"/>
            <a:ext cx="0" cy="475369"/>
          </a:xfrm>
          <a:prstGeom prst="line">
            <a:avLst/>
          </a:prstGeom>
          <a:ln w="76200">
            <a:solidFill>
              <a:srgbClr val="FFE7A3"/>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30732D8D-FAF2-7603-8F59-B07197D92FE7}"/>
              </a:ext>
            </a:extLst>
          </p:cNvPr>
          <p:cNvCxnSpPr>
            <a:cxnSpLocks/>
          </p:cNvCxnSpPr>
          <p:nvPr/>
        </p:nvCxnSpPr>
        <p:spPr>
          <a:xfrm>
            <a:off x="6020539" y="2098498"/>
            <a:ext cx="0" cy="475369"/>
          </a:xfrm>
          <a:prstGeom prst="line">
            <a:avLst/>
          </a:prstGeom>
          <a:ln w="76200">
            <a:solidFill>
              <a:srgbClr val="FFE7A3"/>
            </a:solidFill>
          </a:ln>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BBDFFB01-17C4-E043-7DB9-F429D1EAC488}"/>
              </a:ext>
            </a:extLst>
          </p:cNvPr>
          <p:cNvCxnSpPr>
            <a:cxnSpLocks/>
          </p:cNvCxnSpPr>
          <p:nvPr/>
        </p:nvCxnSpPr>
        <p:spPr>
          <a:xfrm>
            <a:off x="9812029" y="2095117"/>
            <a:ext cx="0" cy="475369"/>
          </a:xfrm>
          <a:prstGeom prst="line">
            <a:avLst/>
          </a:prstGeom>
          <a:ln w="76200">
            <a:solidFill>
              <a:srgbClr val="FFE7A3"/>
            </a:solidFill>
          </a:ln>
        </p:spPr>
        <p:style>
          <a:lnRef idx="2">
            <a:schemeClr val="accent1"/>
          </a:lnRef>
          <a:fillRef idx="0">
            <a:schemeClr val="accent1"/>
          </a:fillRef>
          <a:effectRef idx="1">
            <a:schemeClr val="accent1"/>
          </a:effectRef>
          <a:fontRef idx="minor">
            <a:schemeClr val="tx1"/>
          </a:fontRef>
        </p:style>
      </p:cxnSp>
      <p:sp>
        <p:nvSpPr>
          <p:cNvPr id="45" name="Oval 44">
            <a:extLst>
              <a:ext uri="{FF2B5EF4-FFF2-40B4-BE49-F238E27FC236}">
                <a16:creationId xmlns:a16="http://schemas.microsoft.com/office/drawing/2014/main" id="{E00247F9-BF95-F714-FBF0-04708A4E6635}"/>
              </a:ext>
            </a:extLst>
          </p:cNvPr>
          <p:cNvSpPr/>
          <p:nvPr/>
        </p:nvSpPr>
        <p:spPr>
          <a:xfrm>
            <a:off x="1943816" y="2353315"/>
            <a:ext cx="685174" cy="685174"/>
          </a:xfrm>
          <a:prstGeom prst="ellipse">
            <a:avLst/>
          </a:prstGeom>
          <a:solidFill>
            <a:srgbClr val="FFE7A3"/>
          </a:solidFill>
          <a:ln>
            <a:solidFill>
              <a:srgbClr val="FFE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descr="Thought bubble with solid fill">
            <a:extLst>
              <a:ext uri="{FF2B5EF4-FFF2-40B4-BE49-F238E27FC236}">
                <a16:creationId xmlns:a16="http://schemas.microsoft.com/office/drawing/2014/main" id="{EB792DD5-9C66-DA1A-D3D1-FFBDD2E82B7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75589" y="2464459"/>
            <a:ext cx="462885" cy="462885"/>
          </a:xfrm>
          <a:prstGeom prst="rect">
            <a:avLst/>
          </a:prstGeom>
        </p:spPr>
      </p:pic>
      <p:cxnSp>
        <p:nvCxnSpPr>
          <p:cNvPr id="55" name="Straight Connector 54">
            <a:extLst>
              <a:ext uri="{FF2B5EF4-FFF2-40B4-BE49-F238E27FC236}">
                <a16:creationId xmlns:a16="http://schemas.microsoft.com/office/drawing/2014/main" id="{C522A635-F55F-1188-4A60-E06758DD2C9F}"/>
              </a:ext>
            </a:extLst>
          </p:cNvPr>
          <p:cNvCxnSpPr>
            <a:cxnSpLocks/>
          </p:cNvCxnSpPr>
          <p:nvPr/>
        </p:nvCxnSpPr>
        <p:spPr>
          <a:xfrm>
            <a:off x="4053311" y="2332801"/>
            <a:ext cx="0" cy="4106500"/>
          </a:xfrm>
          <a:prstGeom prst="line">
            <a:avLst/>
          </a:prstGeom>
          <a:ln w="12700">
            <a:solidFill>
              <a:srgbClr val="FFE7A3"/>
            </a:solidFill>
          </a:ln>
        </p:spPr>
        <p:style>
          <a:lnRef idx="2">
            <a:schemeClr val="accent1"/>
          </a:lnRef>
          <a:fillRef idx="0">
            <a:schemeClr val="accent1"/>
          </a:fillRef>
          <a:effectRef idx="1">
            <a:schemeClr val="accent1"/>
          </a:effectRef>
          <a:fontRef idx="minor">
            <a:schemeClr val="tx1"/>
          </a:fontRef>
        </p:style>
      </p:cxnSp>
      <p:sp>
        <p:nvSpPr>
          <p:cNvPr id="58" name="Oval 57">
            <a:extLst>
              <a:ext uri="{FF2B5EF4-FFF2-40B4-BE49-F238E27FC236}">
                <a16:creationId xmlns:a16="http://schemas.microsoft.com/office/drawing/2014/main" id="{F677236A-F25D-C462-6676-10E78ECD8C8E}"/>
              </a:ext>
            </a:extLst>
          </p:cNvPr>
          <p:cNvSpPr/>
          <p:nvPr/>
        </p:nvSpPr>
        <p:spPr>
          <a:xfrm>
            <a:off x="5670864" y="2353315"/>
            <a:ext cx="685174" cy="685174"/>
          </a:xfrm>
          <a:prstGeom prst="ellipse">
            <a:avLst/>
          </a:prstGeom>
          <a:solidFill>
            <a:srgbClr val="FFE7A3"/>
          </a:solidFill>
          <a:ln>
            <a:solidFill>
              <a:srgbClr val="FFE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24F55A9A-AE49-049C-02DC-66BAF852225E}"/>
              </a:ext>
            </a:extLst>
          </p:cNvPr>
          <p:cNvSpPr/>
          <p:nvPr/>
        </p:nvSpPr>
        <p:spPr>
          <a:xfrm>
            <a:off x="9469442" y="2353315"/>
            <a:ext cx="685174" cy="685174"/>
          </a:xfrm>
          <a:prstGeom prst="ellipse">
            <a:avLst/>
          </a:prstGeom>
          <a:solidFill>
            <a:srgbClr val="FFE7A3"/>
          </a:solidFill>
          <a:ln>
            <a:solidFill>
              <a:srgbClr val="FFE7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Graphic 50" descr="Database with solid fill">
            <a:extLst>
              <a:ext uri="{FF2B5EF4-FFF2-40B4-BE49-F238E27FC236}">
                <a16:creationId xmlns:a16="http://schemas.microsoft.com/office/drawing/2014/main" id="{2B8672AB-B60F-B2D7-4D03-F027D63D966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80033" y="2464459"/>
            <a:ext cx="477365" cy="477365"/>
          </a:xfrm>
          <a:prstGeom prst="rect">
            <a:avLst/>
          </a:prstGeom>
        </p:spPr>
      </p:pic>
      <p:pic>
        <p:nvPicPr>
          <p:cNvPr id="49" name="Graphic 48" descr="Laptop with solid fill">
            <a:extLst>
              <a:ext uri="{FF2B5EF4-FFF2-40B4-BE49-F238E27FC236}">
                <a16:creationId xmlns:a16="http://schemas.microsoft.com/office/drawing/2014/main" id="{4D9588DA-06F6-1AC1-735F-A12D652B05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73346" y="2458196"/>
            <a:ext cx="477365" cy="477365"/>
          </a:xfrm>
          <a:prstGeom prst="rect">
            <a:avLst/>
          </a:prstGeom>
        </p:spPr>
      </p:pic>
      <p:cxnSp>
        <p:nvCxnSpPr>
          <p:cNvPr id="67" name="Straight Connector 66">
            <a:extLst>
              <a:ext uri="{FF2B5EF4-FFF2-40B4-BE49-F238E27FC236}">
                <a16:creationId xmlns:a16="http://schemas.microsoft.com/office/drawing/2014/main" id="{EDC4F4E6-C8C1-8689-770E-AA963F2288B3}"/>
              </a:ext>
            </a:extLst>
          </p:cNvPr>
          <p:cNvCxnSpPr>
            <a:cxnSpLocks/>
          </p:cNvCxnSpPr>
          <p:nvPr/>
        </p:nvCxnSpPr>
        <p:spPr>
          <a:xfrm>
            <a:off x="8030422" y="2307401"/>
            <a:ext cx="0" cy="4131900"/>
          </a:xfrm>
          <a:prstGeom prst="line">
            <a:avLst/>
          </a:prstGeom>
          <a:ln w="12700">
            <a:solidFill>
              <a:srgbClr val="FFE7A3"/>
            </a:solidFill>
          </a:ln>
        </p:spPr>
        <p:style>
          <a:lnRef idx="2">
            <a:schemeClr val="accent1"/>
          </a:lnRef>
          <a:fillRef idx="0">
            <a:schemeClr val="accent1"/>
          </a:fillRef>
          <a:effectRef idx="1">
            <a:schemeClr val="accent1"/>
          </a:effectRef>
          <a:fontRef idx="minor">
            <a:schemeClr val="tx1"/>
          </a:fontRef>
        </p:style>
      </p:cxnSp>
      <p:sp>
        <p:nvSpPr>
          <p:cNvPr id="73" name="TextBox 72">
            <a:extLst>
              <a:ext uri="{FF2B5EF4-FFF2-40B4-BE49-F238E27FC236}">
                <a16:creationId xmlns:a16="http://schemas.microsoft.com/office/drawing/2014/main" id="{9D52D01F-F72D-A2C3-114E-ADF4B320BC30}"/>
              </a:ext>
            </a:extLst>
          </p:cNvPr>
          <p:cNvSpPr txBox="1"/>
          <p:nvPr/>
        </p:nvSpPr>
        <p:spPr>
          <a:xfrm>
            <a:off x="928055" y="3219033"/>
            <a:ext cx="2722707" cy="646331"/>
          </a:xfrm>
          <a:prstGeom prst="rect">
            <a:avLst/>
          </a:prstGeom>
          <a:noFill/>
        </p:spPr>
        <p:txBody>
          <a:bodyPr wrap="square" rtlCol="0">
            <a:spAutoFit/>
          </a:bodyPr>
          <a:lstStyle/>
          <a:p>
            <a:pPr algn="ctr"/>
            <a:r>
              <a:rPr lang="en-US">
                <a:solidFill>
                  <a:srgbClr val="FFC107"/>
                </a:solidFill>
                <a:latin typeface="Aptos Black" panose="020B0004020202020204" pitchFamily="34" charset="0"/>
              </a:rPr>
              <a:t>MILESTONE 1:</a:t>
            </a:r>
          </a:p>
          <a:p>
            <a:pPr algn="ctr"/>
            <a:r>
              <a:rPr lang="en-US">
                <a:solidFill>
                  <a:srgbClr val="FFC107"/>
                </a:solidFill>
                <a:latin typeface="Aptos Black" panose="020B0004020202020204" pitchFamily="34" charset="0"/>
              </a:rPr>
              <a:t>FEBRUARY 14TH 2024</a:t>
            </a:r>
          </a:p>
        </p:txBody>
      </p:sp>
      <p:sp>
        <p:nvSpPr>
          <p:cNvPr id="74" name="TextBox 73">
            <a:extLst>
              <a:ext uri="{FF2B5EF4-FFF2-40B4-BE49-F238E27FC236}">
                <a16:creationId xmlns:a16="http://schemas.microsoft.com/office/drawing/2014/main" id="{ED3E27DC-2235-E322-DA49-5CE0804A6FE7}"/>
              </a:ext>
            </a:extLst>
          </p:cNvPr>
          <p:cNvSpPr txBox="1"/>
          <p:nvPr/>
        </p:nvSpPr>
        <p:spPr>
          <a:xfrm>
            <a:off x="4909739" y="3219033"/>
            <a:ext cx="2207423" cy="646331"/>
          </a:xfrm>
          <a:prstGeom prst="rect">
            <a:avLst/>
          </a:prstGeom>
          <a:noFill/>
        </p:spPr>
        <p:txBody>
          <a:bodyPr wrap="square" rtlCol="0">
            <a:spAutoFit/>
          </a:bodyPr>
          <a:lstStyle/>
          <a:p>
            <a:pPr algn="ctr"/>
            <a:r>
              <a:rPr lang="en-US">
                <a:solidFill>
                  <a:srgbClr val="FFC107"/>
                </a:solidFill>
                <a:latin typeface="Aptos Black" panose="020B0004020202020204" pitchFamily="34" charset="0"/>
              </a:rPr>
              <a:t>MILESTONE 2:</a:t>
            </a:r>
          </a:p>
          <a:p>
            <a:pPr algn="ctr"/>
            <a:r>
              <a:rPr lang="en-US">
                <a:solidFill>
                  <a:srgbClr val="FFC107"/>
                </a:solidFill>
                <a:latin typeface="Aptos Black" panose="020B0004020202020204" pitchFamily="34" charset="0"/>
              </a:rPr>
              <a:t>MARCH 20TH 2024</a:t>
            </a:r>
          </a:p>
        </p:txBody>
      </p:sp>
      <p:sp>
        <p:nvSpPr>
          <p:cNvPr id="75" name="TextBox 74">
            <a:extLst>
              <a:ext uri="{FF2B5EF4-FFF2-40B4-BE49-F238E27FC236}">
                <a16:creationId xmlns:a16="http://schemas.microsoft.com/office/drawing/2014/main" id="{3D40209C-F9A0-F435-FD58-4996684128CD}"/>
              </a:ext>
            </a:extLst>
          </p:cNvPr>
          <p:cNvSpPr txBox="1"/>
          <p:nvPr/>
        </p:nvSpPr>
        <p:spPr>
          <a:xfrm>
            <a:off x="8443586" y="3219033"/>
            <a:ext cx="2722707" cy="646331"/>
          </a:xfrm>
          <a:prstGeom prst="rect">
            <a:avLst/>
          </a:prstGeom>
          <a:noFill/>
        </p:spPr>
        <p:txBody>
          <a:bodyPr wrap="square" rtlCol="0">
            <a:spAutoFit/>
          </a:bodyPr>
          <a:lstStyle/>
          <a:p>
            <a:pPr algn="ctr"/>
            <a:r>
              <a:rPr lang="en-US">
                <a:solidFill>
                  <a:srgbClr val="FFC107"/>
                </a:solidFill>
                <a:latin typeface="Aptos Black" panose="020B0004020202020204" pitchFamily="34" charset="0"/>
              </a:rPr>
              <a:t>MILESTONE 3:</a:t>
            </a:r>
          </a:p>
          <a:p>
            <a:pPr algn="ctr"/>
            <a:r>
              <a:rPr lang="en-US">
                <a:solidFill>
                  <a:srgbClr val="FFC107"/>
                </a:solidFill>
                <a:latin typeface="Aptos Black" panose="020B0004020202020204" pitchFamily="34" charset="0"/>
              </a:rPr>
              <a:t>APRIL 10TH 2024</a:t>
            </a:r>
          </a:p>
        </p:txBody>
      </p:sp>
      <p:cxnSp>
        <p:nvCxnSpPr>
          <p:cNvPr id="77" name="Straight Connector 76">
            <a:extLst>
              <a:ext uri="{FF2B5EF4-FFF2-40B4-BE49-F238E27FC236}">
                <a16:creationId xmlns:a16="http://schemas.microsoft.com/office/drawing/2014/main" id="{AE424951-25C9-D4C1-FFA7-07079106DE99}"/>
              </a:ext>
            </a:extLst>
          </p:cNvPr>
          <p:cNvCxnSpPr/>
          <p:nvPr/>
        </p:nvCxnSpPr>
        <p:spPr>
          <a:xfrm>
            <a:off x="781105" y="3865364"/>
            <a:ext cx="3012558" cy="0"/>
          </a:xfrm>
          <a:prstGeom prst="line">
            <a:avLst/>
          </a:prstGeom>
          <a:ln>
            <a:solidFill>
              <a:srgbClr val="9E7500"/>
            </a:solidFill>
          </a:ln>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3FDC5958-3740-72C3-AFD8-2D45984DA4E6}"/>
              </a:ext>
            </a:extLst>
          </p:cNvPr>
          <p:cNvCxnSpPr/>
          <p:nvPr/>
        </p:nvCxnSpPr>
        <p:spPr>
          <a:xfrm>
            <a:off x="4478816" y="3865364"/>
            <a:ext cx="3012558" cy="0"/>
          </a:xfrm>
          <a:prstGeom prst="line">
            <a:avLst/>
          </a:prstGeom>
          <a:ln>
            <a:solidFill>
              <a:srgbClr val="9E7500"/>
            </a:solidFill>
          </a:ln>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71972355-15F5-5997-4673-78D529BC1435}"/>
              </a:ext>
            </a:extLst>
          </p:cNvPr>
          <p:cNvCxnSpPr/>
          <p:nvPr/>
        </p:nvCxnSpPr>
        <p:spPr>
          <a:xfrm>
            <a:off x="8305750" y="3865364"/>
            <a:ext cx="3012558" cy="0"/>
          </a:xfrm>
          <a:prstGeom prst="line">
            <a:avLst/>
          </a:prstGeom>
          <a:ln>
            <a:solidFill>
              <a:srgbClr val="9E7500"/>
            </a:solidFill>
          </a:ln>
        </p:spPr>
        <p:style>
          <a:lnRef idx="2">
            <a:schemeClr val="accent1"/>
          </a:lnRef>
          <a:fillRef idx="0">
            <a:schemeClr val="accent1"/>
          </a:fillRef>
          <a:effectRef idx="1">
            <a:schemeClr val="accent1"/>
          </a:effectRef>
          <a:fontRef idx="minor">
            <a:schemeClr val="tx1"/>
          </a:fontRef>
        </p:style>
      </p:cxnSp>
      <p:grpSp>
        <p:nvGrpSpPr>
          <p:cNvPr id="85" name="Group 84">
            <a:extLst>
              <a:ext uri="{FF2B5EF4-FFF2-40B4-BE49-F238E27FC236}">
                <a16:creationId xmlns:a16="http://schemas.microsoft.com/office/drawing/2014/main" id="{ABABA0F4-40A8-FE5E-A2A8-A450850C77C9}"/>
              </a:ext>
            </a:extLst>
          </p:cNvPr>
          <p:cNvGrpSpPr/>
          <p:nvPr/>
        </p:nvGrpSpPr>
        <p:grpSpPr>
          <a:xfrm>
            <a:off x="787963" y="4343399"/>
            <a:ext cx="3005699" cy="1951073"/>
            <a:chOff x="787963" y="4343399"/>
            <a:chExt cx="3005699" cy="1951073"/>
          </a:xfrm>
        </p:grpSpPr>
        <p:sp>
          <p:nvSpPr>
            <p:cNvPr id="84" name="Rectangle: Rounded Corners 83">
              <a:extLst>
                <a:ext uri="{FF2B5EF4-FFF2-40B4-BE49-F238E27FC236}">
                  <a16:creationId xmlns:a16="http://schemas.microsoft.com/office/drawing/2014/main" id="{11E81CAF-A79D-24AD-CF92-39175C619A1E}"/>
                </a:ext>
              </a:extLst>
            </p:cNvPr>
            <p:cNvSpPr/>
            <p:nvPr/>
          </p:nvSpPr>
          <p:spPr>
            <a:xfrm>
              <a:off x="796783" y="4343399"/>
              <a:ext cx="2996879" cy="1951073"/>
            </a:xfrm>
            <a:prstGeom prst="roundRect">
              <a:avLst>
                <a:gd name="adj" fmla="val 8136"/>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0"/>
                </a:spcBef>
                <a:spcAft>
                  <a:spcPts val="0"/>
                </a:spcAft>
              </a:pPr>
              <a:endParaRPr lang="en-US" sz="1600">
                <a:solidFill>
                  <a:srgbClr val="47463F"/>
                </a:solidFill>
                <a:effectLst/>
                <a:latin typeface="+mj-lt"/>
                <a:ea typeface="Times New Roman" panose="02020603050405020304" pitchFamily="18" charset="0"/>
              </a:endParaRPr>
            </a:p>
          </p:txBody>
        </p:sp>
        <p:sp>
          <p:nvSpPr>
            <p:cNvPr id="80" name="Rectangle: Rounded Corners 79">
              <a:extLst>
                <a:ext uri="{FF2B5EF4-FFF2-40B4-BE49-F238E27FC236}">
                  <a16:creationId xmlns:a16="http://schemas.microsoft.com/office/drawing/2014/main" id="{774EAED6-8E6E-07C3-48DD-811C872840B5}"/>
                </a:ext>
              </a:extLst>
            </p:cNvPr>
            <p:cNvSpPr/>
            <p:nvPr/>
          </p:nvSpPr>
          <p:spPr>
            <a:xfrm>
              <a:off x="787963" y="4343401"/>
              <a:ext cx="2996879" cy="1809297"/>
            </a:xfrm>
            <a:prstGeom prst="roundRect">
              <a:avLst>
                <a:gd name="adj" fmla="val 8136"/>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ctr">
                <a:spcBef>
                  <a:spcPts val="0"/>
                </a:spcBef>
                <a:spcAft>
                  <a:spcPts val="0"/>
                </a:spcAft>
              </a:pPr>
              <a:r>
                <a:rPr lang="en-US" sz="1600">
                  <a:solidFill>
                    <a:srgbClr val="2A2A2A"/>
                  </a:solidFill>
                  <a:effectLst/>
                  <a:latin typeface="+mj-lt"/>
                  <a:ea typeface="Times New Roman" panose="02020603050405020304" pitchFamily="18" charset="0"/>
                </a:rPr>
                <a:t> 1) Develop Problem Statement</a:t>
              </a:r>
            </a:p>
            <a:p>
              <a:pPr marR="0" lvl="0" algn="ctr">
                <a:spcBef>
                  <a:spcPts val="0"/>
                </a:spcBef>
                <a:spcAft>
                  <a:spcPts val="0"/>
                </a:spcAft>
              </a:pPr>
              <a:r>
                <a:rPr lang="en-US" sz="1600">
                  <a:solidFill>
                    <a:srgbClr val="2A2A2A"/>
                  </a:solidFill>
                  <a:effectLst/>
                  <a:latin typeface="+mj-lt"/>
                  <a:ea typeface="Times New Roman" panose="02020603050405020304" pitchFamily="18" charset="0"/>
                </a:rPr>
                <a:t> 2) Mock-Ups for end-to-end process</a:t>
              </a:r>
            </a:p>
            <a:p>
              <a:pPr marR="0" lvl="0" algn="ctr">
                <a:spcBef>
                  <a:spcPts val="0"/>
                </a:spcBef>
                <a:spcAft>
                  <a:spcPts val="0"/>
                </a:spcAft>
              </a:pPr>
              <a:r>
                <a:rPr lang="en-US" sz="1600">
                  <a:solidFill>
                    <a:srgbClr val="2A2A2A"/>
                  </a:solidFill>
                  <a:effectLst/>
                  <a:latin typeface="+mj-lt"/>
                  <a:ea typeface="Times New Roman" panose="02020603050405020304" pitchFamily="18" charset="0"/>
                </a:rPr>
                <a:t>3) Design of back-end Architecture</a:t>
              </a:r>
            </a:p>
          </p:txBody>
        </p:sp>
      </p:grpSp>
      <p:grpSp>
        <p:nvGrpSpPr>
          <p:cNvPr id="91" name="Group 90">
            <a:extLst>
              <a:ext uri="{FF2B5EF4-FFF2-40B4-BE49-F238E27FC236}">
                <a16:creationId xmlns:a16="http://schemas.microsoft.com/office/drawing/2014/main" id="{6B029A2C-F3EE-24C0-BBB1-6898626CB33C}"/>
              </a:ext>
            </a:extLst>
          </p:cNvPr>
          <p:cNvGrpSpPr/>
          <p:nvPr/>
        </p:nvGrpSpPr>
        <p:grpSpPr>
          <a:xfrm>
            <a:off x="4510600" y="4343399"/>
            <a:ext cx="3005699" cy="1951073"/>
            <a:chOff x="787963" y="4343399"/>
            <a:chExt cx="3005699" cy="1951073"/>
          </a:xfrm>
        </p:grpSpPr>
        <p:sp>
          <p:nvSpPr>
            <p:cNvPr id="92" name="Rectangle: Rounded Corners 91">
              <a:extLst>
                <a:ext uri="{FF2B5EF4-FFF2-40B4-BE49-F238E27FC236}">
                  <a16:creationId xmlns:a16="http://schemas.microsoft.com/office/drawing/2014/main" id="{260B63D2-3180-ED72-C12C-2C048792E2BE}"/>
                </a:ext>
              </a:extLst>
            </p:cNvPr>
            <p:cNvSpPr/>
            <p:nvPr/>
          </p:nvSpPr>
          <p:spPr>
            <a:xfrm>
              <a:off x="796783" y="4343399"/>
              <a:ext cx="2996879" cy="1951073"/>
            </a:xfrm>
            <a:prstGeom prst="roundRect">
              <a:avLst>
                <a:gd name="adj" fmla="val 8136"/>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0"/>
                </a:spcBef>
                <a:spcAft>
                  <a:spcPts val="0"/>
                </a:spcAft>
              </a:pPr>
              <a:endParaRPr lang="en-US" sz="1600">
                <a:solidFill>
                  <a:srgbClr val="47463F"/>
                </a:solidFill>
                <a:effectLst/>
                <a:latin typeface="+mj-lt"/>
                <a:ea typeface="Times New Roman" panose="02020603050405020304" pitchFamily="18" charset="0"/>
              </a:endParaRPr>
            </a:p>
          </p:txBody>
        </p:sp>
        <p:sp>
          <p:nvSpPr>
            <p:cNvPr id="93" name="Rectangle: Rounded Corners 92">
              <a:extLst>
                <a:ext uri="{FF2B5EF4-FFF2-40B4-BE49-F238E27FC236}">
                  <a16:creationId xmlns:a16="http://schemas.microsoft.com/office/drawing/2014/main" id="{E5683BFC-4078-F686-13E4-8EB96335D834}"/>
                </a:ext>
              </a:extLst>
            </p:cNvPr>
            <p:cNvSpPr/>
            <p:nvPr/>
          </p:nvSpPr>
          <p:spPr>
            <a:xfrm>
              <a:off x="787963" y="4343401"/>
              <a:ext cx="2996879" cy="1809297"/>
            </a:xfrm>
            <a:prstGeom prst="roundRect">
              <a:avLst>
                <a:gd name="adj" fmla="val 8136"/>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ctr">
                <a:spcBef>
                  <a:spcPts val="0"/>
                </a:spcBef>
                <a:spcAft>
                  <a:spcPts val="0"/>
                </a:spcAft>
              </a:pPr>
              <a:r>
                <a:rPr lang="en-US" sz="1600">
                  <a:solidFill>
                    <a:srgbClr val="2A2A2A"/>
                  </a:solidFill>
                  <a:effectLst/>
                  <a:latin typeface="+mj-lt"/>
                  <a:ea typeface="Times New Roman" panose="02020603050405020304" pitchFamily="18" charset="0"/>
                </a:rPr>
                <a:t>1) Develop Web-Scraping Pipeline</a:t>
              </a:r>
            </a:p>
            <a:p>
              <a:pPr marR="0" lvl="0" algn="ctr">
                <a:spcBef>
                  <a:spcPts val="0"/>
                </a:spcBef>
                <a:spcAft>
                  <a:spcPts val="0"/>
                </a:spcAft>
              </a:pPr>
              <a:r>
                <a:rPr lang="en-US" sz="1600">
                  <a:solidFill>
                    <a:srgbClr val="2A2A2A"/>
                  </a:solidFill>
                  <a:effectLst/>
                  <a:latin typeface="+mj-lt"/>
                  <a:ea typeface="Times New Roman" panose="02020603050405020304" pitchFamily="18" charset="0"/>
                </a:rPr>
                <a:t> 2) Build Database</a:t>
              </a:r>
            </a:p>
            <a:p>
              <a:pPr algn="ctr"/>
              <a:r>
                <a:rPr lang="en-US" sz="1600">
                  <a:solidFill>
                    <a:srgbClr val="2A2A2A"/>
                  </a:solidFill>
                  <a:effectLst/>
                  <a:latin typeface="+mj-lt"/>
                  <a:ea typeface="Times New Roman" panose="02020603050405020304" pitchFamily="18" charset="0"/>
                </a:rPr>
                <a:t>3) Develop model utilizing LLM to address the data relating to vendibility. </a:t>
              </a:r>
            </a:p>
          </p:txBody>
        </p:sp>
      </p:grpSp>
      <p:grpSp>
        <p:nvGrpSpPr>
          <p:cNvPr id="94" name="Group 93">
            <a:extLst>
              <a:ext uri="{FF2B5EF4-FFF2-40B4-BE49-F238E27FC236}">
                <a16:creationId xmlns:a16="http://schemas.microsoft.com/office/drawing/2014/main" id="{212A5EA7-72EB-4378-60BF-914221155F1F}"/>
              </a:ext>
            </a:extLst>
          </p:cNvPr>
          <p:cNvGrpSpPr/>
          <p:nvPr/>
        </p:nvGrpSpPr>
        <p:grpSpPr>
          <a:xfrm>
            <a:off x="8389518" y="4339802"/>
            <a:ext cx="3005699" cy="1951073"/>
            <a:chOff x="787963" y="4343399"/>
            <a:chExt cx="3005699" cy="1951073"/>
          </a:xfrm>
        </p:grpSpPr>
        <p:sp>
          <p:nvSpPr>
            <p:cNvPr id="95" name="Rectangle: Rounded Corners 94">
              <a:extLst>
                <a:ext uri="{FF2B5EF4-FFF2-40B4-BE49-F238E27FC236}">
                  <a16:creationId xmlns:a16="http://schemas.microsoft.com/office/drawing/2014/main" id="{CDDB01B5-1176-1FDE-C4FD-11B62690349A}"/>
                </a:ext>
              </a:extLst>
            </p:cNvPr>
            <p:cNvSpPr/>
            <p:nvPr/>
          </p:nvSpPr>
          <p:spPr>
            <a:xfrm>
              <a:off x="796783" y="4343399"/>
              <a:ext cx="2996879" cy="1951073"/>
            </a:xfrm>
            <a:prstGeom prst="roundRect">
              <a:avLst>
                <a:gd name="adj" fmla="val 8136"/>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0"/>
                </a:spcBef>
                <a:spcAft>
                  <a:spcPts val="0"/>
                </a:spcAft>
              </a:pPr>
              <a:endParaRPr lang="en-US" sz="1600">
                <a:solidFill>
                  <a:srgbClr val="47463F"/>
                </a:solidFill>
                <a:effectLst/>
                <a:latin typeface="+mj-lt"/>
                <a:ea typeface="Times New Roman" panose="02020603050405020304" pitchFamily="18" charset="0"/>
              </a:endParaRPr>
            </a:p>
          </p:txBody>
        </p:sp>
        <p:sp>
          <p:nvSpPr>
            <p:cNvPr id="96" name="Rectangle: Rounded Corners 95">
              <a:extLst>
                <a:ext uri="{FF2B5EF4-FFF2-40B4-BE49-F238E27FC236}">
                  <a16:creationId xmlns:a16="http://schemas.microsoft.com/office/drawing/2014/main" id="{C25EDBCA-91DD-831A-2363-6FF15981FD0C}"/>
                </a:ext>
              </a:extLst>
            </p:cNvPr>
            <p:cNvSpPr/>
            <p:nvPr/>
          </p:nvSpPr>
          <p:spPr>
            <a:xfrm>
              <a:off x="787963" y="4343401"/>
              <a:ext cx="2996879" cy="1809297"/>
            </a:xfrm>
            <a:prstGeom prst="roundRect">
              <a:avLst>
                <a:gd name="adj" fmla="val 8136"/>
              </a:avLst>
            </a:prstGeom>
            <a:solidFill>
              <a:srgbClr val="FFE7A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ctr">
                <a:spcBef>
                  <a:spcPts val="0"/>
                </a:spcBef>
                <a:spcAft>
                  <a:spcPts val="0"/>
                </a:spcAft>
              </a:pPr>
              <a:r>
                <a:rPr lang="en-US" sz="1600">
                  <a:solidFill>
                    <a:srgbClr val="2A2A2A"/>
                  </a:solidFill>
                  <a:effectLst/>
                  <a:latin typeface="+mj-lt"/>
                  <a:ea typeface="Times New Roman" panose="02020603050405020304" pitchFamily="18" charset="0"/>
                </a:rPr>
                <a:t>Application that offers data collection and vendibility solutions based on list of material and sites.</a:t>
              </a:r>
            </a:p>
          </p:txBody>
        </p:sp>
      </p:grpSp>
    </p:spTree>
    <p:extLst>
      <p:ext uri="{BB962C8B-B14F-4D97-AF65-F5344CB8AC3E}">
        <p14:creationId xmlns:p14="http://schemas.microsoft.com/office/powerpoint/2010/main" val="1556196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E8D984A2-3C04-2FB5-1022-6848A4C4A637}"/>
              </a:ext>
            </a:extLst>
          </p:cNvPr>
          <p:cNvSpPr/>
          <p:nvPr/>
        </p:nvSpPr>
        <p:spPr>
          <a:xfrm>
            <a:off x="3384612" y="1425052"/>
            <a:ext cx="5535171" cy="4336878"/>
          </a:xfrm>
          <a:prstGeom prst="rect">
            <a:avLst/>
          </a:prstGeom>
          <a:solidFill>
            <a:srgbClr val="FFC107"/>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011B8CD-264E-A4C2-11EF-966B83FEA01F}"/>
              </a:ext>
            </a:extLst>
          </p:cNvPr>
          <p:cNvSpPr/>
          <p:nvPr/>
        </p:nvSpPr>
        <p:spPr>
          <a:xfrm>
            <a:off x="3077887" y="1260561"/>
            <a:ext cx="5535171" cy="4336878"/>
          </a:xfrm>
          <a:prstGeom prst="rect">
            <a:avLst/>
          </a:prstGeom>
          <a:solidFill>
            <a:srgbClr val="FFE7A3"/>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3077887" y="2683994"/>
            <a:ext cx="5497559" cy="1550085"/>
          </a:xfrm>
        </p:spPr>
        <p:txBody>
          <a:bodyPr>
            <a:noAutofit/>
          </a:bodyPr>
          <a:lstStyle/>
          <a:p>
            <a:pPr algn="ctr"/>
            <a:r>
              <a:rPr lang="en-US" sz="5400">
                <a:solidFill>
                  <a:srgbClr val="2A2A2A"/>
                </a:solidFill>
                <a:latin typeface="Aptos Black"/>
              </a:rPr>
              <a:t>Data </a:t>
            </a:r>
            <a:br>
              <a:rPr lang="en-US" sz="5400">
                <a:solidFill>
                  <a:srgbClr val="2A2A2A"/>
                </a:solidFill>
                <a:latin typeface="Aptos Black"/>
              </a:rPr>
            </a:br>
            <a:r>
              <a:rPr lang="en-US" sz="5400">
                <a:solidFill>
                  <a:srgbClr val="2A2A2A"/>
                </a:solidFill>
                <a:latin typeface="Aptos Black"/>
              </a:rPr>
              <a:t>Generation</a:t>
            </a:r>
            <a:endParaRPr lang="en-US">
              <a:solidFill>
                <a:srgbClr val="2A2A2A"/>
              </a:solidFill>
            </a:endParaRPr>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pic>
        <p:nvPicPr>
          <p:cNvPr id="10" name="Graphic 9" descr="An organic shape with a flat edge">
            <a:extLst>
              <a:ext uri="{FF2B5EF4-FFF2-40B4-BE49-F238E27FC236}">
                <a16:creationId xmlns:a16="http://schemas.microsoft.com/office/drawing/2014/main" id="{BEE9C65C-143A-324F-87E8-00289CA62A9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8213044" y="2502858"/>
            <a:ext cx="4662513" cy="4572000"/>
          </a:xfrm>
          <a:prstGeom prst="rect">
            <a:avLst/>
          </a:prstGeom>
        </p:spPr>
      </p:pic>
      <p:pic>
        <p:nvPicPr>
          <p:cNvPr id="11" name="Graphic 10" descr="An organic shape with a flat edge">
            <a:extLst>
              <a:ext uri="{FF2B5EF4-FFF2-40B4-BE49-F238E27FC236}">
                <a16:creationId xmlns:a16="http://schemas.microsoft.com/office/drawing/2014/main" id="{C1B24996-5F80-862A-32C2-530779A796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560" y="2502858"/>
            <a:ext cx="4662513" cy="4572000"/>
          </a:xfrm>
          <a:prstGeom prst="rect">
            <a:avLst/>
          </a:prstGeom>
        </p:spPr>
      </p:pic>
    </p:spTree>
    <p:extLst>
      <p:ext uri="{BB962C8B-B14F-4D97-AF65-F5344CB8AC3E}">
        <p14:creationId xmlns:p14="http://schemas.microsoft.com/office/powerpoint/2010/main" val="2873900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A2A2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856F6-08AE-C872-EB0B-8B3DE7577A23}"/>
              </a:ext>
            </a:extLst>
          </p:cNvPr>
          <p:cNvSpPr>
            <a:spLocks noGrp="1"/>
          </p:cNvSpPr>
          <p:nvPr>
            <p:ph type="title"/>
          </p:nvPr>
        </p:nvSpPr>
        <p:spPr>
          <a:xfrm>
            <a:off x="498177" y="959430"/>
            <a:ext cx="11435004" cy="971486"/>
          </a:xfrm>
        </p:spPr>
        <p:txBody>
          <a:bodyPr>
            <a:noAutofit/>
          </a:bodyPr>
          <a:lstStyle/>
          <a:p>
            <a:pPr algn="ctr"/>
            <a:r>
              <a:rPr lang="en-US" sz="5400">
                <a:solidFill>
                  <a:srgbClr val="FFC107"/>
                </a:solidFill>
                <a:latin typeface="Aptos Black"/>
              </a:rPr>
              <a:t>Data Generation Algorithm</a:t>
            </a:r>
            <a:endParaRPr lang="en-US"/>
          </a:p>
        </p:txBody>
      </p:sp>
      <p:grpSp>
        <p:nvGrpSpPr>
          <p:cNvPr id="9" name="Group 8">
            <a:extLst>
              <a:ext uri="{FF2B5EF4-FFF2-40B4-BE49-F238E27FC236}">
                <a16:creationId xmlns:a16="http://schemas.microsoft.com/office/drawing/2014/main" id="{FF87FED5-1F72-6C02-F231-2CA269024254}"/>
              </a:ext>
            </a:extLst>
          </p:cNvPr>
          <p:cNvGrpSpPr/>
          <p:nvPr/>
        </p:nvGrpSpPr>
        <p:grpSpPr>
          <a:xfrm>
            <a:off x="497688" y="356989"/>
            <a:ext cx="11437634" cy="331415"/>
            <a:chOff x="497688" y="356989"/>
            <a:chExt cx="11437634" cy="331415"/>
          </a:xfrm>
        </p:grpSpPr>
        <p:grpSp>
          <p:nvGrpSpPr>
            <p:cNvPr id="4" name="Group 3">
              <a:extLst>
                <a:ext uri="{FF2B5EF4-FFF2-40B4-BE49-F238E27FC236}">
                  <a16:creationId xmlns:a16="http://schemas.microsoft.com/office/drawing/2014/main" id="{10FBCCA2-CA57-4568-71FE-09342185D53A}"/>
                </a:ext>
              </a:extLst>
            </p:cNvPr>
            <p:cNvGrpSpPr/>
            <p:nvPr/>
          </p:nvGrpSpPr>
          <p:grpSpPr>
            <a:xfrm>
              <a:off x="3714307" y="437108"/>
              <a:ext cx="8221015" cy="181136"/>
              <a:chOff x="3744157" y="515080"/>
              <a:chExt cx="8221015" cy="181136"/>
            </a:xfrm>
          </p:grpSpPr>
          <p:cxnSp>
            <p:nvCxnSpPr>
              <p:cNvPr id="7" name="Straight Connector 6">
                <a:extLst>
                  <a:ext uri="{FF2B5EF4-FFF2-40B4-BE49-F238E27FC236}">
                    <a16:creationId xmlns:a16="http://schemas.microsoft.com/office/drawing/2014/main" id="{1C78AB99-7151-6682-17E0-FCFE1531B2AE}"/>
                  </a:ext>
                </a:extLst>
              </p:cNvPr>
              <p:cNvCxnSpPr>
                <a:cxnSpLocks/>
              </p:cNvCxnSpPr>
              <p:nvPr/>
            </p:nvCxnSpPr>
            <p:spPr>
              <a:xfrm>
                <a:off x="3751245" y="515080"/>
                <a:ext cx="8213927"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DBA41B7-DA89-92FC-2605-2C6CA096B126}"/>
                  </a:ext>
                </a:extLst>
              </p:cNvPr>
              <p:cNvCxnSpPr>
                <a:cxnSpLocks/>
              </p:cNvCxnSpPr>
              <p:nvPr/>
            </p:nvCxnSpPr>
            <p:spPr>
              <a:xfrm>
                <a:off x="3744157" y="696216"/>
                <a:ext cx="8221015" cy="0"/>
              </a:xfrm>
              <a:prstGeom prst="line">
                <a:avLst/>
              </a:prstGeom>
              <a:ln w="9525">
                <a:solidFill>
                  <a:srgbClr val="FFFFFF"/>
                </a:solidFill>
                <a:prstDash val="lgDash"/>
              </a:ln>
            </p:spPr>
            <p:style>
              <a:lnRef idx="2">
                <a:schemeClr val="accent1"/>
              </a:lnRef>
              <a:fillRef idx="0">
                <a:schemeClr val="accent1"/>
              </a:fillRef>
              <a:effectRef idx="1">
                <a:schemeClr val="accent1"/>
              </a:effectRef>
              <a:fontRef idx="minor">
                <a:schemeClr val="tx1"/>
              </a:fontRef>
            </p:style>
          </p:cxnSp>
        </p:grpSp>
        <p:pic>
          <p:nvPicPr>
            <p:cNvPr id="5" name="Picture 4" descr="A black background with white text&#10;&#10;Description automatically generated">
              <a:extLst>
                <a:ext uri="{FF2B5EF4-FFF2-40B4-BE49-F238E27FC236}">
                  <a16:creationId xmlns:a16="http://schemas.microsoft.com/office/drawing/2014/main" id="{B328DDE6-EEEE-12B7-CC70-031BB13D46D9}"/>
                </a:ext>
              </a:extLst>
            </p:cNvPr>
            <p:cNvPicPr>
              <a:picLocks noChangeAspect="1"/>
            </p:cNvPicPr>
            <p:nvPr/>
          </p:nvPicPr>
          <p:blipFill rotWithShape="1">
            <a:blip r:embed="rId2">
              <a:extLst>
                <a:ext uri="{28A0092B-C50C-407E-A947-70E740481C1C}">
                  <a14:useLocalDpi xmlns:a14="http://schemas.microsoft.com/office/drawing/2010/main" val="0"/>
                </a:ext>
              </a:extLst>
            </a:blip>
            <a:srcRect l="5698" t="16017" r="3575" b="14826"/>
            <a:stretch/>
          </p:blipFill>
          <p:spPr>
            <a:xfrm>
              <a:off x="497688" y="356989"/>
              <a:ext cx="1386537" cy="331415"/>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9B563B2C-38C5-063A-4B0E-B59BF2B0C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7384" y="373579"/>
              <a:ext cx="1261179" cy="305124"/>
            </a:xfrm>
            <a:prstGeom prst="rect">
              <a:avLst/>
            </a:prstGeom>
          </p:spPr>
        </p:pic>
      </p:grpSp>
      <p:pic>
        <p:nvPicPr>
          <p:cNvPr id="14" name="Graphic 13" descr="Repeat outline">
            <a:extLst>
              <a:ext uri="{FF2B5EF4-FFF2-40B4-BE49-F238E27FC236}">
                <a16:creationId xmlns:a16="http://schemas.microsoft.com/office/drawing/2014/main" id="{2AAF487D-4BA6-E042-E1B9-F597BB577E5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0940" y="1791217"/>
            <a:ext cx="4481711" cy="4037814"/>
          </a:xfrm>
          <a:prstGeom prst="rect">
            <a:avLst/>
          </a:prstGeom>
        </p:spPr>
      </p:pic>
      <p:sp>
        <p:nvSpPr>
          <p:cNvPr id="15" name="TextBox 14">
            <a:extLst>
              <a:ext uri="{FF2B5EF4-FFF2-40B4-BE49-F238E27FC236}">
                <a16:creationId xmlns:a16="http://schemas.microsoft.com/office/drawing/2014/main" id="{F21AA24E-1CE1-F89C-D438-66097608183A}"/>
              </a:ext>
            </a:extLst>
          </p:cNvPr>
          <p:cNvSpPr txBox="1"/>
          <p:nvPr/>
        </p:nvSpPr>
        <p:spPr>
          <a:xfrm>
            <a:off x="8252367" y="3181190"/>
            <a:ext cx="1478855" cy="1200329"/>
          </a:xfrm>
          <a:prstGeom prst="rect">
            <a:avLst/>
          </a:prstGeom>
          <a:noFill/>
        </p:spPr>
        <p:txBody>
          <a:bodyPr wrap="square" lIns="91440" tIns="45720" rIns="91440" bIns="45720" rtlCol="0" anchor="t">
            <a:spAutoFit/>
          </a:bodyPr>
          <a:lstStyle/>
          <a:p>
            <a:pPr algn="ctr"/>
            <a:r>
              <a:rPr lang="en-US" sz="2400">
                <a:solidFill>
                  <a:srgbClr val="FFC107"/>
                </a:solidFill>
                <a:latin typeface="Aptos Black"/>
              </a:rPr>
              <a:t>Web Scrape Queries</a:t>
            </a:r>
          </a:p>
        </p:txBody>
      </p:sp>
      <p:sp>
        <p:nvSpPr>
          <p:cNvPr id="16" name="Rectangle 15">
            <a:extLst>
              <a:ext uri="{FF2B5EF4-FFF2-40B4-BE49-F238E27FC236}">
                <a16:creationId xmlns:a16="http://schemas.microsoft.com/office/drawing/2014/main" id="{CA78A43C-2F59-AE78-C2C3-E564B6B6DC97}"/>
              </a:ext>
            </a:extLst>
          </p:cNvPr>
          <p:cNvSpPr/>
          <p:nvPr/>
        </p:nvSpPr>
        <p:spPr>
          <a:xfrm>
            <a:off x="9397041" y="2338792"/>
            <a:ext cx="1353637" cy="737854"/>
          </a:xfrm>
          <a:prstGeom prst="rect">
            <a:avLst/>
          </a:prstGeom>
          <a:solidFill>
            <a:srgbClr val="FFFFFF"/>
          </a:solidFill>
          <a:ln>
            <a:solidFill>
              <a:srgbClr val="FFFF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a:solidFill>
                  <a:srgbClr val="FFC107"/>
                </a:solidFill>
                <a:latin typeface="Aptos Black" panose="020B0004020202020204" pitchFamily="34" charset="0"/>
              </a:rPr>
              <a:t>5x</a:t>
            </a:r>
            <a:endParaRPr lang="en-US">
              <a:solidFill>
                <a:srgbClr val="FFC107"/>
              </a:solidFill>
              <a:latin typeface="Aptos Black" panose="020B0004020202020204" pitchFamily="34" charset="0"/>
            </a:endParaRPr>
          </a:p>
        </p:txBody>
      </p:sp>
      <p:pic>
        <p:nvPicPr>
          <p:cNvPr id="17" name="Picture 16" descr="A black background with a black square&#10;&#10;Description automatically generated with medium confidence">
            <a:extLst>
              <a:ext uri="{FF2B5EF4-FFF2-40B4-BE49-F238E27FC236}">
                <a16:creationId xmlns:a16="http://schemas.microsoft.com/office/drawing/2014/main" id="{BCBDC59B-FE51-D611-BF62-1FF53887D69D}"/>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Effect>
                      <a14:brightnessContrast bright="100000" contrast="-40000"/>
                    </a14:imgEffect>
                  </a14:imgLayer>
                </a14:imgProps>
              </a:ext>
              <a:ext uri="{28A0092B-C50C-407E-A947-70E740481C1C}">
                <a14:useLocalDpi xmlns:a14="http://schemas.microsoft.com/office/drawing/2010/main" val="0"/>
              </a:ext>
            </a:extLst>
          </a:blip>
          <a:stretch>
            <a:fillRect/>
          </a:stretch>
        </p:blipFill>
        <p:spPr>
          <a:xfrm>
            <a:off x="1933378" y="2634294"/>
            <a:ext cx="2320303" cy="2351660"/>
          </a:xfrm>
          <a:prstGeom prst="rect">
            <a:avLst/>
          </a:prstGeom>
          <a:noFill/>
        </p:spPr>
      </p:pic>
      <p:cxnSp>
        <p:nvCxnSpPr>
          <p:cNvPr id="19" name="Straight Arrow Connector 18">
            <a:extLst>
              <a:ext uri="{FF2B5EF4-FFF2-40B4-BE49-F238E27FC236}">
                <a16:creationId xmlns:a16="http://schemas.microsoft.com/office/drawing/2014/main" id="{276B14DB-BFA6-D70A-4951-93A595766829}"/>
              </a:ext>
            </a:extLst>
          </p:cNvPr>
          <p:cNvCxnSpPr/>
          <p:nvPr/>
        </p:nvCxnSpPr>
        <p:spPr>
          <a:xfrm>
            <a:off x="4829589" y="3759200"/>
            <a:ext cx="1752600" cy="0"/>
          </a:xfrm>
          <a:prstGeom prst="straightConnector1">
            <a:avLst/>
          </a:prstGeom>
          <a:ln w="76200">
            <a:solidFill>
              <a:srgbClr val="FFFFFF"/>
            </a:solidFill>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FFA99281-5E8D-3925-4EC6-3D2CCFB444AD}"/>
              </a:ext>
            </a:extLst>
          </p:cNvPr>
          <p:cNvSpPr txBox="1"/>
          <p:nvPr/>
        </p:nvSpPr>
        <p:spPr>
          <a:xfrm>
            <a:off x="1748984" y="5110950"/>
            <a:ext cx="2689089" cy="461665"/>
          </a:xfrm>
          <a:prstGeom prst="rect">
            <a:avLst/>
          </a:prstGeom>
          <a:noFill/>
        </p:spPr>
        <p:txBody>
          <a:bodyPr wrap="square" lIns="91440" tIns="45720" rIns="91440" bIns="45720" rtlCol="0" anchor="t">
            <a:spAutoFit/>
          </a:bodyPr>
          <a:lstStyle/>
          <a:p>
            <a:pPr algn="ctr"/>
            <a:r>
              <a:rPr lang="en-US" sz="2400">
                <a:solidFill>
                  <a:srgbClr val="FFC107"/>
                </a:solidFill>
                <a:latin typeface="Aptos Black"/>
              </a:rPr>
              <a:t>GPT-4-turbo</a:t>
            </a:r>
          </a:p>
        </p:txBody>
      </p:sp>
    </p:spTree>
    <p:extLst>
      <p:ext uri="{BB962C8B-B14F-4D97-AF65-F5344CB8AC3E}">
        <p14:creationId xmlns:p14="http://schemas.microsoft.com/office/powerpoint/2010/main" val="19039536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20</Slides>
  <Notes>0</Notes>
  <HiddenSlides>0</HiddenSlide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CribMaster Smart Evaluator of MRO Supplies</vt:lpstr>
      <vt:lpstr>Background</vt:lpstr>
      <vt:lpstr>Project Description</vt:lpstr>
      <vt:lpstr>Product Features</vt:lpstr>
      <vt:lpstr>Team Members</vt:lpstr>
      <vt:lpstr>Tools &amp; Resources</vt:lpstr>
      <vt:lpstr>Milestone Schedule</vt:lpstr>
      <vt:lpstr>Data  Generation</vt:lpstr>
      <vt:lpstr>Data Generation Algorithm</vt:lpstr>
      <vt:lpstr>Previous Chat GPT Prompt</vt:lpstr>
      <vt:lpstr>Current Chat GPT Prompt</vt:lpstr>
      <vt:lpstr>Data Generation Results</vt:lpstr>
      <vt:lpstr>Vendibility Analysis</vt:lpstr>
      <vt:lpstr>PowerPoint Presentation</vt:lpstr>
      <vt:lpstr>Locker Vendibility</vt:lpstr>
      <vt:lpstr>Coil Vendibility</vt:lpstr>
      <vt:lpstr>Carousel Vendibility</vt:lpstr>
      <vt:lpstr>Vendibility Results</vt:lpstr>
      <vt:lpstr>Further Improvements</vt:lpstr>
      <vt:lpstr>Questions or Comments?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Evaluator of MRO Supplies</dc:title>
  <dc:creator>ca ra</dc:creator>
  <cp:revision>3</cp:revision>
  <dcterms:created xsi:type="dcterms:W3CDTF">2024-04-03T19:46:17Z</dcterms:created>
  <dcterms:modified xsi:type="dcterms:W3CDTF">2024-04-17T21:11:18Z</dcterms:modified>
</cp:coreProperties>
</file>